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5" r:id="rId4"/>
  </p:sldMasterIdLst>
  <p:notesMasterIdLst>
    <p:notesMasterId r:id="rId41"/>
  </p:notesMasterIdLst>
  <p:sldIdLst>
    <p:sldId id="256" r:id="rId5"/>
    <p:sldId id="258" r:id="rId6"/>
    <p:sldId id="259" r:id="rId7"/>
    <p:sldId id="260" r:id="rId8"/>
    <p:sldId id="261" r:id="rId9"/>
    <p:sldId id="262" r:id="rId10"/>
    <p:sldId id="263" r:id="rId11"/>
    <p:sldId id="283" r:id="rId12"/>
    <p:sldId id="284" r:id="rId13"/>
    <p:sldId id="285" r:id="rId14"/>
    <p:sldId id="286" r:id="rId15"/>
    <p:sldId id="287" r:id="rId16"/>
    <p:sldId id="288" r:id="rId17"/>
    <p:sldId id="289" r:id="rId18"/>
    <p:sldId id="290" r:id="rId19"/>
    <p:sldId id="291" r:id="rId20"/>
    <p:sldId id="292" r:id="rId21"/>
    <p:sldId id="264" r:id="rId22"/>
    <p:sldId id="265" r:id="rId23"/>
    <p:sldId id="266" r:id="rId24"/>
    <p:sldId id="257"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80" r:id="rId38"/>
    <p:sldId id="281" r:id="rId39"/>
    <p:sldId id="293" r:id="rId40"/>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DC5D2590-6D40-458C-B6DE-6389EF7E34E7}">
          <p14:sldIdLst>
            <p14:sldId id="256"/>
          </p14:sldIdLst>
        </p14:section>
        <p14:section name="Joseph López" id="{569C8045-C884-4C72-AC14-24DAB03D8F5F}">
          <p14:sldIdLst>
            <p14:sldId id="258"/>
            <p14:sldId id="259"/>
            <p14:sldId id="260"/>
            <p14:sldId id="261"/>
            <p14:sldId id="262"/>
            <p14:sldId id="263"/>
          </p14:sldIdLst>
        </p14:section>
        <p14:section name="Luis Samaniego" id="{67F76D26-5226-48C4-B2E1-1741FF4B9FDD}">
          <p14:sldIdLst>
            <p14:sldId id="283"/>
            <p14:sldId id="284"/>
            <p14:sldId id="285"/>
            <p14:sldId id="286"/>
            <p14:sldId id="287"/>
            <p14:sldId id="288"/>
            <p14:sldId id="289"/>
            <p14:sldId id="290"/>
            <p14:sldId id="291"/>
            <p14:sldId id="292"/>
          </p14:sldIdLst>
        </p14:section>
        <p14:section name="Robert Lu" id="{E56B4BAE-51D5-4C95-8002-9AAECD37C3AA}">
          <p14:sldIdLst>
            <p14:sldId id="264"/>
            <p14:sldId id="265"/>
            <p14:sldId id="266"/>
          </p14:sldIdLst>
        </p14:section>
        <p14:section name="Leanis Bello" id="{6E471934-7617-4EA2-ADD5-DF635D0CB56C}">
          <p14:sldIdLst>
            <p14:sldId id="257"/>
            <p14:sldId id="267"/>
            <p14:sldId id="268"/>
            <p14:sldId id="269"/>
          </p14:sldIdLst>
        </p14:section>
        <p14:section name="Ricardo Alvarez" id="{218A1F95-D80C-4F07-8A36-CA2833765A58}">
          <p14:sldIdLst>
            <p14:sldId id="270"/>
            <p14:sldId id="271"/>
            <p14:sldId id="272"/>
            <p14:sldId id="273"/>
            <p14:sldId id="274"/>
            <p14:sldId id="275"/>
            <p14:sldId id="276"/>
            <p14:sldId id="277"/>
            <p14:sldId id="278"/>
          </p14:sldIdLst>
        </p14:section>
        <p14:section name="Julio Navas" id="{B6F229F0-75B5-4A2B-A8AA-308F0D5C4833}">
          <p14:sldIdLst>
            <p14:sldId id="280"/>
            <p14:sldId id="281"/>
          </p14:sldIdLst>
        </p14:section>
        <p14:section name="Gracias" id="{E90B8EBA-9CF4-4C04-8CBD-2AE8D61AD679}">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A"/>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A1112-8B58-4FDC-8642-F554409722BA}" type="datetimeFigureOut">
              <a:rPr lang="es-PA" smtClean="0"/>
              <a:t>06/26/2020</a:t>
            </a:fld>
            <a:endParaRPr lang="es-PA"/>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A"/>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A"/>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37C6E-0DC4-4B5F-AF09-D96391EB9349}" type="slidenum">
              <a:rPr lang="es-PA" smtClean="0"/>
              <a:t>‹Nº›</a:t>
            </a:fld>
            <a:endParaRPr lang="es-PA"/>
          </a:p>
        </p:txBody>
      </p:sp>
    </p:spTree>
    <p:extLst>
      <p:ext uri="{BB962C8B-B14F-4D97-AF65-F5344CB8AC3E}">
        <p14:creationId xmlns:p14="http://schemas.microsoft.com/office/powerpoint/2010/main" val="3630775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8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6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0178E-DEB9-4F62-9AA7-A52404746B7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A"/>
          </a:p>
        </p:txBody>
      </p:sp>
      <p:sp>
        <p:nvSpPr>
          <p:cNvPr id="3" name="Subtítulo 2">
            <a:extLst>
              <a:ext uri="{FF2B5EF4-FFF2-40B4-BE49-F238E27FC236}">
                <a16:creationId xmlns:a16="http://schemas.microsoft.com/office/drawing/2014/main" id="{9ADDA318-6B58-4C41-87E2-3C305B617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A"/>
          </a:p>
        </p:txBody>
      </p:sp>
      <p:sp>
        <p:nvSpPr>
          <p:cNvPr id="4" name="Marcador de fecha 3">
            <a:extLst>
              <a:ext uri="{FF2B5EF4-FFF2-40B4-BE49-F238E27FC236}">
                <a16:creationId xmlns:a16="http://schemas.microsoft.com/office/drawing/2014/main" id="{B0862885-2005-4828-BF8D-FF86D4D14760}"/>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5" name="Marcador de pie de página 4">
            <a:extLst>
              <a:ext uri="{FF2B5EF4-FFF2-40B4-BE49-F238E27FC236}">
                <a16:creationId xmlns:a16="http://schemas.microsoft.com/office/drawing/2014/main" id="{9477AE3B-C921-41E6-A46E-53FEE55B7480}"/>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409E8DF5-6BE4-4202-82C8-39DD2DD0340E}"/>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1238926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A261B9-3AB5-4032-B564-1905B96CBDAA}"/>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texto vertical 2">
            <a:extLst>
              <a:ext uri="{FF2B5EF4-FFF2-40B4-BE49-F238E27FC236}">
                <a16:creationId xmlns:a16="http://schemas.microsoft.com/office/drawing/2014/main" id="{4F67451D-969C-46B4-B4A3-3C3E433F52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E4155919-F004-4825-9659-8DFDC7DCBC11}"/>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5" name="Marcador de pie de página 4">
            <a:extLst>
              <a:ext uri="{FF2B5EF4-FFF2-40B4-BE49-F238E27FC236}">
                <a16:creationId xmlns:a16="http://schemas.microsoft.com/office/drawing/2014/main" id="{08B39FE7-BEBA-47B4-8EB3-C4BA1F0274E9}"/>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14B38D41-3DFC-4E54-8147-C34A5D1DF4BE}"/>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250297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38B6E1-4BD5-4DEF-8799-FE3446B8690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A"/>
          </a:p>
        </p:txBody>
      </p:sp>
      <p:sp>
        <p:nvSpPr>
          <p:cNvPr id="3" name="Marcador de texto vertical 2">
            <a:extLst>
              <a:ext uri="{FF2B5EF4-FFF2-40B4-BE49-F238E27FC236}">
                <a16:creationId xmlns:a16="http://schemas.microsoft.com/office/drawing/2014/main" id="{58653856-36DB-4049-B962-055202EC454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7B3EE0A4-D1C0-4BBC-B35E-0A197C9A86F4}"/>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5" name="Marcador de pie de página 4">
            <a:extLst>
              <a:ext uri="{FF2B5EF4-FFF2-40B4-BE49-F238E27FC236}">
                <a16:creationId xmlns:a16="http://schemas.microsoft.com/office/drawing/2014/main" id="{783F482F-173B-4EC9-848C-DB068851529D}"/>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C7603EB6-60DD-474B-8DC6-135ED8834A92}"/>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349711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689DA9-77F5-43E3-A1F5-3B7CCEB4E1C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F18EA58-E977-4BFA-AD08-02779A34BBF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6D9A452-C5CF-4174-B58B-865A871943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E551081-D35B-4058-BD7C-4750A197CFD7}" type="datetimeFigureOut">
              <a:rPr kumimoji="0" lang="es-MX"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26/06/2020</a:t>
            </a:fld>
            <a:endParaRPr kumimoji="0" lang="es-MX"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D5B0D092-9172-4FE4-8D9D-7BF6528337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3718FDCD-15F5-43A6-B2BC-4B65B5FAE5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B9C9F-8F3D-4706-B415-703A6DF08305}" type="slidenum">
              <a:rPr kumimoji="0" lang="es-MX"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456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9" name="Google Shape;29;p6"/>
          <p:cNvSpPr txBox="1">
            <a:spLocks noGrp="1"/>
          </p:cNvSpPr>
          <p:nvPr>
            <p:ph type="title"/>
          </p:nvPr>
        </p:nvSpPr>
        <p:spPr>
          <a:xfrm>
            <a:off x="774067" y="274633"/>
            <a:ext cx="80192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774067" y="1803400"/>
            <a:ext cx="3788000" cy="4206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1" name="Google Shape;31;p6"/>
          <p:cNvSpPr txBox="1">
            <a:spLocks noGrp="1"/>
          </p:cNvSpPr>
          <p:nvPr>
            <p:ph type="body" idx="2"/>
          </p:nvPr>
        </p:nvSpPr>
        <p:spPr>
          <a:xfrm>
            <a:off x="5005257" y="1803400"/>
            <a:ext cx="3788000" cy="4206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s-PA" kern="0" smtClean="0">
                <a:solidFill>
                  <a:srgbClr val="FFFFFF"/>
                </a:solidFill>
              </a:rPr>
              <a:pPr defTabSz="1219170">
                <a:buClr>
                  <a:srgbClr val="000000"/>
                </a:buClr>
              </a:pPr>
              <a:t>‹Nº›</a:t>
            </a:fld>
            <a:endParaRPr lang="es-PA" kern="0">
              <a:solidFill>
                <a:srgbClr val="FFFFFF"/>
              </a:solidFill>
            </a:endParaRPr>
          </a:p>
        </p:txBody>
      </p:sp>
    </p:spTree>
    <p:extLst>
      <p:ext uri="{BB962C8B-B14F-4D97-AF65-F5344CB8AC3E}">
        <p14:creationId xmlns:p14="http://schemas.microsoft.com/office/powerpoint/2010/main" val="3491087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219170">
              <a:buClr>
                <a:srgbClr val="000000"/>
              </a:buClr>
            </a:pPr>
            <a:fld id="{00000000-1234-1234-1234-123412341234}" type="slidenum">
              <a:rPr lang="es-PA" kern="0" smtClean="0">
                <a:solidFill>
                  <a:srgbClr val="FFFFFF"/>
                </a:solidFill>
              </a:rPr>
              <a:pPr defTabSz="1219170">
                <a:buClr>
                  <a:srgbClr val="000000"/>
                </a:buClr>
              </a:pPr>
              <a:t>‹Nº›</a:t>
            </a:fld>
            <a:endParaRPr lang="es-PA" kern="0">
              <a:solidFill>
                <a:srgbClr val="FFFFFF"/>
              </a:solidFill>
            </a:endParaRPr>
          </a:p>
        </p:txBody>
      </p:sp>
    </p:spTree>
    <p:extLst>
      <p:ext uri="{BB962C8B-B14F-4D97-AF65-F5344CB8AC3E}">
        <p14:creationId xmlns:p14="http://schemas.microsoft.com/office/powerpoint/2010/main" val="3878050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6/26/2020</a:t>
            </a:fld>
            <a:endParaRPr kumimoji="0" lang="en-US"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5" name="Footer Placeholder 4"/>
          <p:cNvSpPr>
            <a:spLocks noGrp="1"/>
          </p:cNvSpPr>
          <p:nvPr>
            <p:ph type="ftr" sz="quarter" idx="11"/>
          </p:nvPr>
        </p:nvSpPr>
        <p:spPr>
          <a:xfrm>
            <a:off x="1876424" y="5410201"/>
            <a:ext cx="5124886"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6" name="Slide Number Placeholder 5"/>
          <p:cNvSpPr>
            <a:spLocks noGrp="1"/>
          </p:cNvSpPr>
          <p:nvPr>
            <p:ph type="sldNum" sz="quarter" idx="12"/>
          </p:nvPr>
        </p:nvSpPr>
        <p:spPr>
          <a:xfrm>
            <a:off x="9896911" y="5410199"/>
            <a:ext cx="771089"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n-US"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030364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6/26/2020</a:t>
            </a:fld>
            <a:endParaRPr kumimoji="0" lang="en-US"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n-US"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039052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6/26/2020</a:t>
            </a:fld>
            <a:endParaRPr kumimoji="0" lang="en-US"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all"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en-US"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0790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7A734-943C-412E-B0A6-36D8DE9B136C}"/>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9132BDEA-E428-4048-A6E2-5A792F63133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6EE59114-EFAC-44F8-A0B5-141A0D19958B}"/>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5" name="Marcador de pie de página 4">
            <a:extLst>
              <a:ext uri="{FF2B5EF4-FFF2-40B4-BE49-F238E27FC236}">
                <a16:creationId xmlns:a16="http://schemas.microsoft.com/office/drawing/2014/main" id="{06529A47-352B-40DC-94D6-2670BAE2A160}"/>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2C91E035-A7E7-4ECF-ABC7-5C054D9D0C84}"/>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74998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39803-5052-48C7-923B-2EC345D6DD0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7A95BC61-B5B6-436C-986D-46A9B833B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87CCBFD-53AA-475F-9C31-96668C70A343}"/>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5" name="Marcador de pie de página 4">
            <a:extLst>
              <a:ext uri="{FF2B5EF4-FFF2-40B4-BE49-F238E27FC236}">
                <a16:creationId xmlns:a16="http://schemas.microsoft.com/office/drawing/2014/main" id="{0326CD6A-9710-4F7A-B693-23B2EB50B79D}"/>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117693C6-7AE4-4431-87F9-AB2D93953DF7}"/>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1080236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CC5E-8A86-4796-B553-31840A89D26B}"/>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A10D619D-48EE-4A6B-969F-5112BEB7E91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contenido 3">
            <a:extLst>
              <a:ext uri="{FF2B5EF4-FFF2-40B4-BE49-F238E27FC236}">
                <a16:creationId xmlns:a16="http://schemas.microsoft.com/office/drawing/2014/main" id="{A6A7564A-F971-4E4D-937D-D92D9D80D8B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5" name="Marcador de fecha 4">
            <a:extLst>
              <a:ext uri="{FF2B5EF4-FFF2-40B4-BE49-F238E27FC236}">
                <a16:creationId xmlns:a16="http://schemas.microsoft.com/office/drawing/2014/main" id="{C1062F1C-804B-48A0-93EC-9F7567E22E32}"/>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6" name="Marcador de pie de página 5">
            <a:extLst>
              <a:ext uri="{FF2B5EF4-FFF2-40B4-BE49-F238E27FC236}">
                <a16:creationId xmlns:a16="http://schemas.microsoft.com/office/drawing/2014/main" id="{2611C7DA-38EF-46F1-934F-2B450185B379}"/>
              </a:ext>
            </a:extLst>
          </p:cNvPr>
          <p:cNvSpPr>
            <a:spLocks noGrp="1"/>
          </p:cNvSpPr>
          <p:nvPr>
            <p:ph type="ftr" sz="quarter" idx="11"/>
          </p:nvPr>
        </p:nvSpPr>
        <p:spPr/>
        <p:txBody>
          <a:bodyPr/>
          <a:lstStyle/>
          <a:p>
            <a:endParaRPr lang="es-PA"/>
          </a:p>
        </p:txBody>
      </p:sp>
      <p:sp>
        <p:nvSpPr>
          <p:cNvPr id="7" name="Marcador de número de diapositiva 6">
            <a:extLst>
              <a:ext uri="{FF2B5EF4-FFF2-40B4-BE49-F238E27FC236}">
                <a16:creationId xmlns:a16="http://schemas.microsoft.com/office/drawing/2014/main" id="{F7E239F2-DAE3-417E-B17B-37A6A848B6AB}"/>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1183628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F6923-5629-46CA-A768-03B73329E1B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C04F9295-5C30-4011-934C-62958CD36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4F7EDF9-ED04-4800-81DE-AB14B0F34E7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5" name="Marcador de texto 4">
            <a:extLst>
              <a:ext uri="{FF2B5EF4-FFF2-40B4-BE49-F238E27FC236}">
                <a16:creationId xmlns:a16="http://schemas.microsoft.com/office/drawing/2014/main" id="{0BCDA312-989D-4F25-9400-3AE88710A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A0BD52-89B9-4442-A75E-1CB29385CF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7" name="Marcador de fecha 6">
            <a:extLst>
              <a:ext uri="{FF2B5EF4-FFF2-40B4-BE49-F238E27FC236}">
                <a16:creationId xmlns:a16="http://schemas.microsoft.com/office/drawing/2014/main" id="{81F37F40-662E-4466-AA8F-EC33AC475A40}"/>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8" name="Marcador de pie de página 7">
            <a:extLst>
              <a:ext uri="{FF2B5EF4-FFF2-40B4-BE49-F238E27FC236}">
                <a16:creationId xmlns:a16="http://schemas.microsoft.com/office/drawing/2014/main" id="{0F2F31CC-31C0-4F67-ADA9-F0801934F639}"/>
              </a:ext>
            </a:extLst>
          </p:cNvPr>
          <p:cNvSpPr>
            <a:spLocks noGrp="1"/>
          </p:cNvSpPr>
          <p:nvPr>
            <p:ph type="ftr" sz="quarter" idx="11"/>
          </p:nvPr>
        </p:nvSpPr>
        <p:spPr/>
        <p:txBody>
          <a:bodyPr/>
          <a:lstStyle/>
          <a:p>
            <a:endParaRPr lang="es-PA"/>
          </a:p>
        </p:txBody>
      </p:sp>
      <p:sp>
        <p:nvSpPr>
          <p:cNvPr id="9" name="Marcador de número de diapositiva 8">
            <a:extLst>
              <a:ext uri="{FF2B5EF4-FFF2-40B4-BE49-F238E27FC236}">
                <a16:creationId xmlns:a16="http://schemas.microsoft.com/office/drawing/2014/main" id="{68FAEABA-F999-4ACF-93C0-94578F40A516}"/>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2180172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090F0-98F6-4603-8420-002911DEBA9B}"/>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fecha 2">
            <a:extLst>
              <a:ext uri="{FF2B5EF4-FFF2-40B4-BE49-F238E27FC236}">
                <a16:creationId xmlns:a16="http://schemas.microsoft.com/office/drawing/2014/main" id="{79DB7064-F5B5-4448-8DF7-C99A28CCA75D}"/>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4" name="Marcador de pie de página 3">
            <a:extLst>
              <a:ext uri="{FF2B5EF4-FFF2-40B4-BE49-F238E27FC236}">
                <a16:creationId xmlns:a16="http://schemas.microsoft.com/office/drawing/2014/main" id="{48009575-303E-461D-B3A3-C7258B489F5B}"/>
              </a:ext>
            </a:extLst>
          </p:cNvPr>
          <p:cNvSpPr>
            <a:spLocks noGrp="1"/>
          </p:cNvSpPr>
          <p:nvPr>
            <p:ph type="ftr" sz="quarter" idx="11"/>
          </p:nvPr>
        </p:nvSpPr>
        <p:spPr/>
        <p:txBody>
          <a:bodyPr/>
          <a:lstStyle/>
          <a:p>
            <a:endParaRPr lang="es-PA"/>
          </a:p>
        </p:txBody>
      </p:sp>
      <p:sp>
        <p:nvSpPr>
          <p:cNvPr id="5" name="Marcador de número de diapositiva 4">
            <a:extLst>
              <a:ext uri="{FF2B5EF4-FFF2-40B4-BE49-F238E27FC236}">
                <a16:creationId xmlns:a16="http://schemas.microsoft.com/office/drawing/2014/main" id="{77D39F89-3422-48AC-ADAE-B27B3A104079}"/>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385865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A188B5C-84C0-40F5-8084-72943DA3D6D7}"/>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3" name="Marcador de pie de página 2">
            <a:extLst>
              <a:ext uri="{FF2B5EF4-FFF2-40B4-BE49-F238E27FC236}">
                <a16:creationId xmlns:a16="http://schemas.microsoft.com/office/drawing/2014/main" id="{760791D1-3E13-42B5-9A84-A9E5F05315D6}"/>
              </a:ext>
            </a:extLst>
          </p:cNvPr>
          <p:cNvSpPr>
            <a:spLocks noGrp="1"/>
          </p:cNvSpPr>
          <p:nvPr>
            <p:ph type="ftr" sz="quarter" idx="11"/>
          </p:nvPr>
        </p:nvSpPr>
        <p:spPr/>
        <p:txBody>
          <a:bodyPr/>
          <a:lstStyle/>
          <a:p>
            <a:endParaRPr lang="es-PA"/>
          </a:p>
        </p:txBody>
      </p:sp>
      <p:sp>
        <p:nvSpPr>
          <p:cNvPr id="4" name="Marcador de número de diapositiva 3">
            <a:extLst>
              <a:ext uri="{FF2B5EF4-FFF2-40B4-BE49-F238E27FC236}">
                <a16:creationId xmlns:a16="http://schemas.microsoft.com/office/drawing/2014/main" id="{21C2C4FA-8345-4853-8F4A-9A17F0915A90}"/>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291770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603EC-3714-4F71-9789-C9BBB4F89EA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6C58FAC1-3792-4035-A3B0-9864ABD6B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texto 3">
            <a:extLst>
              <a:ext uri="{FF2B5EF4-FFF2-40B4-BE49-F238E27FC236}">
                <a16:creationId xmlns:a16="http://schemas.microsoft.com/office/drawing/2014/main" id="{C9BAD990-D4EE-4504-8FFA-E7897A8837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CFE918-EEB2-4FB1-B2A9-BCB5B44940CA}"/>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6" name="Marcador de pie de página 5">
            <a:extLst>
              <a:ext uri="{FF2B5EF4-FFF2-40B4-BE49-F238E27FC236}">
                <a16:creationId xmlns:a16="http://schemas.microsoft.com/office/drawing/2014/main" id="{D4938D1C-5F4E-45D1-8F1F-FE7357EA44CC}"/>
              </a:ext>
            </a:extLst>
          </p:cNvPr>
          <p:cNvSpPr>
            <a:spLocks noGrp="1"/>
          </p:cNvSpPr>
          <p:nvPr>
            <p:ph type="ftr" sz="quarter" idx="11"/>
          </p:nvPr>
        </p:nvSpPr>
        <p:spPr/>
        <p:txBody>
          <a:bodyPr/>
          <a:lstStyle/>
          <a:p>
            <a:endParaRPr lang="es-PA"/>
          </a:p>
        </p:txBody>
      </p:sp>
      <p:sp>
        <p:nvSpPr>
          <p:cNvPr id="7" name="Marcador de número de diapositiva 6">
            <a:extLst>
              <a:ext uri="{FF2B5EF4-FFF2-40B4-BE49-F238E27FC236}">
                <a16:creationId xmlns:a16="http://schemas.microsoft.com/office/drawing/2014/main" id="{BB7C52CE-7D76-4937-B0CD-073870E928C9}"/>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297976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CE36F5-E068-4AAF-B093-BA6EAF612B2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posición de imagen 2">
            <a:extLst>
              <a:ext uri="{FF2B5EF4-FFF2-40B4-BE49-F238E27FC236}">
                <a16:creationId xmlns:a16="http://schemas.microsoft.com/office/drawing/2014/main" id="{B9ABC2C0-F759-4BFE-A9F6-6C136DB79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A"/>
          </a:p>
        </p:txBody>
      </p:sp>
      <p:sp>
        <p:nvSpPr>
          <p:cNvPr id="4" name="Marcador de texto 3">
            <a:extLst>
              <a:ext uri="{FF2B5EF4-FFF2-40B4-BE49-F238E27FC236}">
                <a16:creationId xmlns:a16="http://schemas.microsoft.com/office/drawing/2014/main" id="{1201C8B8-142A-4B08-8355-1E08EBE28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AB6E38-B701-41A4-AE38-26777E023D58}"/>
              </a:ext>
            </a:extLst>
          </p:cNvPr>
          <p:cNvSpPr>
            <a:spLocks noGrp="1"/>
          </p:cNvSpPr>
          <p:nvPr>
            <p:ph type="dt" sz="half" idx="10"/>
          </p:nvPr>
        </p:nvSpPr>
        <p:spPr/>
        <p:txBody>
          <a:bodyPr/>
          <a:lstStyle/>
          <a:p>
            <a:fld id="{3909937F-7674-4B59-876D-049F9804186D}" type="datetimeFigureOut">
              <a:rPr lang="es-PA" smtClean="0"/>
              <a:t>06/26/2020</a:t>
            </a:fld>
            <a:endParaRPr lang="es-PA"/>
          </a:p>
        </p:txBody>
      </p:sp>
      <p:sp>
        <p:nvSpPr>
          <p:cNvPr id="6" name="Marcador de pie de página 5">
            <a:extLst>
              <a:ext uri="{FF2B5EF4-FFF2-40B4-BE49-F238E27FC236}">
                <a16:creationId xmlns:a16="http://schemas.microsoft.com/office/drawing/2014/main" id="{3A2F41F8-8A6D-41C3-88C6-979A3888F3F2}"/>
              </a:ext>
            </a:extLst>
          </p:cNvPr>
          <p:cNvSpPr>
            <a:spLocks noGrp="1"/>
          </p:cNvSpPr>
          <p:nvPr>
            <p:ph type="ftr" sz="quarter" idx="11"/>
          </p:nvPr>
        </p:nvSpPr>
        <p:spPr/>
        <p:txBody>
          <a:bodyPr/>
          <a:lstStyle/>
          <a:p>
            <a:endParaRPr lang="es-PA"/>
          </a:p>
        </p:txBody>
      </p:sp>
      <p:sp>
        <p:nvSpPr>
          <p:cNvPr id="7" name="Marcador de número de diapositiva 6">
            <a:extLst>
              <a:ext uri="{FF2B5EF4-FFF2-40B4-BE49-F238E27FC236}">
                <a16:creationId xmlns:a16="http://schemas.microsoft.com/office/drawing/2014/main" id="{71A96C5F-F85F-468F-A69C-E46A1981DF38}"/>
              </a:ext>
            </a:extLst>
          </p:cNvPr>
          <p:cNvSpPr>
            <a:spLocks noGrp="1"/>
          </p:cNvSpPr>
          <p:nvPr>
            <p:ph type="sldNum" sz="quarter" idx="12"/>
          </p:nvPr>
        </p:nvSpPr>
        <p:spPr/>
        <p:txBody>
          <a:bodyPr/>
          <a:lstStyle/>
          <a:p>
            <a:fld id="{D142FAED-1D90-43A9-8608-2300774B0272}" type="slidenum">
              <a:rPr lang="es-PA" smtClean="0"/>
              <a:t>‹Nº›</a:t>
            </a:fld>
            <a:endParaRPr lang="es-PA"/>
          </a:p>
        </p:txBody>
      </p:sp>
    </p:spTree>
    <p:extLst>
      <p:ext uri="{BB962C8B-B14F-4D97-AF65-F5344CB8AC3E}">
        <p14:creationId xmlns:p14="http://schemas.microsoft.com/office/powerpoint/2010/main" val="177031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9816AA0-312D-4B3A-A7E0-045127D326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CD60E858-2B2E-4D2C-BE28-9CD59C99F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763A9D92-E044-4235-958E-B301931A6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09937F-7674-4B59-876D-049F9804186D}" type="datetimeFigureOut">
              <a:rPr lang="es-PA" smtClean="0"/>
              <a:t>06/26/2020</a:t>
            </a:fld>
            <a:endParaRPr lang="es-PA"/>
          </a:p>
        </p:txBody>
      </p:sp>
      <p:sp>
        <p:nvSpPr>
          <p:cNvPr id="5" name="Marcador de pie de página 4">
            <a:extLst>
              <a:ext uri="{FF2B5EF4-FFF2-40B4-BE49-F238E27FC236}">
                <a16:creationId xmlns:a16="http://schemas.microsoft.com/office/drawing/2014/main" id="{13486525-9E9C-4F12-A2D3-8FA38C8FCC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A"/>
          </a:p>
        </p:txBody>
      </p:sp>
      <p:sp>
        <p:nvSpPr>
          <p:cNvPr id="6" name="Marcador de número de diapositiva 5">
            <a:extLst>
              <a:ext uri="{FF2B5EF4-FFF2-40B4-BE49-F238E27FC236}">
                <a16:creationId xmlns:a16="http://schemas.microsoft.com/office/drawing/2014/main" id="{2ABFF8B3-1A6C-481E-BA47-4B6DDAC1A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2FAED-1D90-43A9-8608-2300774B0272}" type="slidenum">
              <a:rPr lang="es-PA" smtClean="0"/>
              <a:t>‹Nº›</a:t>
            </a:fld>
            <a:endParaRPr lang="es-PA"/>
          </a:p>
        </p:txBody>
      </p:sp>
    </p:spTree>
    <p:extLst>
      <p:ext uri="{BB962C8B-B14F-4D97-AF65-F5344CB8AC3E}">
        <p14:creationId xmlns:p14="http://schemas.microsoft.com/office/powerpoint/2010/main" val="37805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FBA647E-8865-4279-85FB-CE6FD3F47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8CA66D0-24EA-47F8-AA07-0BE0827A9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6A44C03-3052-46C2-9E76-4D0271B475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51081-D35B-4058-BD7C-4750A197CFD7}" type="datetimeFigureOut">
              <a:rPr lang="es-MX" smtClean="0"/>
              <a:t>26/06/2020</a:t>
            </a:fld>
            <a:endParaRPr lang="es-MX"/>
          </a:p>
        </p:txBody>
      </p:sp>
      <p:sp>
        <p:nvSpPr>
          <p:cNvPr id="5" name="Marcador de pie de página 4">
            <a:extLst>
              <a:ext uri="{FF2B5EF4-FFF2-40B4-BE49-F238E27FC236}">
                <a16:creationId xmlns:a16="http://schemas.microsoft.com/office/drawing/2014/main" id="{9A5120DF-E015-47B2-8F2A-16289E019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A421DF3-272C-4384-964B-562A85569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B9C9F-8F3D-4706-B415-703A6DF08305}" type="slidenum">
              <a:rPr lang="es-MX" smtClean="0"/>
              <a:t>‹Nº›</a:t>
            </a:fld>
            <a:endParaRPr lang="es-MX"/>
          </a:p>
        </p:txBody>
      </p:sp>
    </p:spTree>
    <p:extLst>
      <p:ext uri="{BB962C8B-B14F-4D97-AF65-F5344CB8AC3E}">
        <p14:creationId xmlns:p14="http://schemas.microsoft.com/office/powerpoint/2010/main" val="1762423795"/>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4067" y="274633"/>
            <a:ext cx="80192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74067" y="1803400"/>
            <a:ext cx="8019200" cy="42156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lt1"/>
                </a:solidFill>
                <a:latin typeface="Lexend Deca"/>
                <a:ea typeface="Lexend Deca"/>
                <a:cs typeface="Lexend Deca"/>
                <a:sym typeface="Lexend Deca"/>
              </a:defRPr>
            </a:lvl1pPr>
            <a:lvl2pPr lvl="1" algn="r">
              <a:buNone/>
              <a:defRPr sz="1733">
                <a:solidFill>
                  <a:schemeClr val="lt1"/>
                </a:solidFill>
                <a:latin typeface="Lexend Deca"/>
                <a:ea typeface="Lexend Deca"/>
                <a:cs typeface="Lexend Deca"/>
                <a:sym typeface="Lexend Deca"/>
              </a:defRPr>
            </a:lvl2pPr>
            <a:lvl3pPr lvl="2" algn="r">
              <a:buNone/>
              <a:defRPr sz="1733">
                <a:solidFill>
                  <a:schemeClr val="lt1"/>
                </a:solidFill>
                <a:latin typeface="Lexend Deca"/>
                <a:ea typeface="Lexend Deca"/>
                <a:cs typeface="Lexend Deca"/>
                <a:sym typeface="Lexend Deca"/>
              </a:defRPr>
            </a:lvl3pPr>
            <a:lvl4pPr lvl="3" algn="r">
              <a:buNone/>
              <a:defRPr sz="1733">
                <a:solidFill>
                  <a:schemeClr val="lt1"/>
                </a:solidFill>
                <a:latin typeface="Lexend Deca"/>
                <a:ea typeface="Lexend Deca"/>
                <a:cs typeface="Lexend Deca"/>
                <a:sym typeface="Lexend Deca"/>
              </a:defRPr>
            </a:lvl4pPr>
            <a:lvl5pPr lvl="4" algn="r">
              <a:buNone/>
              <a:defRPr sz="1733">
                <a:solidFill>
                  <a:schemeClr val="lt1"/>
                </a:solidFill>
                <a:latin typeface="Lexend Deca"/>
                <a:ea typeface="Lexend Deca"/>
                <a:cs typeface="Lexend Deca"/>
                <a:sym typeface="Lexend Deca"/>
              </a:defRPr>
            </a:lvl5pPr>
            <a:lvl6pPr lvl="5" algn="r">
              <a:buNone/>
              <a:defRPr sz="1733">
                <a:solidFill>
                  <a:schemeClr val="lt1"/>
                </a:solidFill>
                <a:latin typeface="Lexend Deca"/>
                <a:ea typeface="Lexend Deca"/>
                <a:cs typeface="Lexend Deca"/>
                <a:sym typeface="Lexend Deca"/>
              </a:defRPr>
            </a:lvl6pPr>
            <a:lvl7pPr lvl="6" algn="r">
              <a:buNone/>
              <a:defRPr sz="1733">
                <a:solidFill>
                  <a:schemeClr val="lt1"/>
                </a:solidFill>
                <a:latin typeface="Lexend Deca"/>
                <a:ea typeface="Lexend Deca"/>
                <a:cs typeface="Lexend Deca"/>
                <a:sym typeface="Lexend Deca"/>
              </a:defRPr>
            </a:lvl7pPr>
            <a:lvl8pPr lvl="7" algn="r">
              <a:buNone/>
              <a:defRPr sz="1733">
                <a:solidFill>
                  <a:schemeClr val="lt1"/>
                </a:solidFill>
                <a:latin typeface="Lexend Deca"/>
                <a:ea typeface="Lexend Deca"/>
                <a:cs typeface="Lexend Deca"/>
                <a:sym typeface="Lexend Deca"/>
              </a:defRPr>
            </a:lvl8pPr>
            <a:lvl9pPr lvl="8" algn="r">
              <a:buNone/>
              <a:defRPr sz="1733">
                <a:solidFill>
                  <a:schemeClr val="lt1"/>
                </a:solidFill>
                <a:latin typeface="Lexend Deca"/>
                <a:ea typeface="Lexend Deca"/>
                <a:cs typeface="Lexend Deca"/>
                <a:sym typeface="Lexend Deca"/>
              </a:defRPr>
            </a:lvl9pPr>
          </a:lstStyle>
          <a:p>
            <a:fld id="{00000000-1234-1234-1234-123412341234}" type="slidenum">
              <a:rPr lang="es-PA" smtClean="0"/>
              <a:pPr/>
              <a:t>‹Nº›</a:t>
            </a:fld>
            <a:endParaRPr lang="es-PA"/>
          </a:p>
        </p:txBody>
      </p:sp>
    </p:spTree>
    <p:extLst>
      <p:ext uri="{BB962C8B-B14F-4D97-AF65-F5344CB8AC3E}">
        <p14:creationId xmlns:p14="http://schemas.microsoft.com/office/powerpoint/2010/main" val="3945375285"/>
      </p:ext>
    </p:extLst>
  </p:cSld>
  <p:clrMap bg1="lt1" tx1="dk1" bg2="dk2" tx2="lt2" accent1="accent1" accent2="accent2" accent3="accent3" accent4="accent4" accent5="accent5" accent6="accent6" hlink="hlink" folHlink="folHlink"/>
  <p:sldLayoutIdLst>
    <p:sldLayoutId id="2147483663" r:id="rId1"/>
    <p:sldLayoutId id="2147483664"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554419406"/>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gif"/><Relationship Id="rId4" Type="http://schemas.openxmlformats.org/officeDocument/2006/relationships/image" Target="../media/image39.gif"/></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ometric Deep Learning ¿Qué es? - sitiobigdata.com">
            <a:extLst>
              <a:ext uri="{FF2B5EF4-FFF2-40B4-BE49-F238E27FC236}">
                <a16:creationId xmlns:a16="http://schemas.microsoft.com/office/drawing/2014/main" id="{407DC1BD-C531-42BD-A648-6C2465BAC88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9E2E3D4-BD5D-4DA5-9DD1-76A83AE47474}"/>
              </a:ext>
            </a:extLst>
          </p:cNvPr>
          <p:cNvSpPr>
            <a:spLocks noGrp="1"/>
          </p:cNvSpPr>
          <p:nvPr>
            <p:ph type="ctrTitle"/>
          </p:nvPr>
        </p:nvSpPr>
        <p:spPr>
          <a:xfrm>
            <a:off x="535172" y="646777"/>
            <a:ext cx="4727944" cy="2387600"/>
          </a:xfrm>
        </p:spPr>
        <p:txBody>
          <a:bodyPr>
            <a:normAutofit fontScale="90000"/>
          </a:bodyPr>
          <a:lstStyle/>
          <a:p>
            <a:r>
              <a:rPr lang="es-PA" dirty="0">
                <a:solidFill>
                  <a:schemeClr val="bg1"/>
                </a:solidFill>
                <a:latin typeface="Bebas Neue" panose="00000500000000000000" pitchFamily="50" charset="0"/>
              </a:rPr>
              <a:t>Inteligencia artificial, machine </a:t>
            </a:r>
            <a:r>
              <a:rPr lang="es-PA" dirty="0" err="1">
                <a:solidFill>
                  <a:schemeClr val="bg1"/>
                </a:solidFill>
                <a:latin typeface="Bebas Neue" panose="00000500000000000000" pitchFamily="50" charset="0"/>
              </a:rPr>
              <a:t>learning</a:t>
            </a:r>
            <a:r>
              <a:rPr lang="es-PA" dirty="0">
                <a:solidFill>
                  <a:schemeClr val="bg1"/>
                </a:solidFill>
                <a:latin typeface="Bebas Neue" panose="00000500000000000000" pitchFamily="50" charset="0"/>
              </a:rPr>
              <a:t> y robótica</a:t>
            </a:r>
          </a:p>
        </p:txBody>
      </p:sp>
      <p:sp>
        <p:nvSpPr>
          <p:cNvPr id="3" name="Subtítulo 2">
            <a:extLst>
              <a:ext uri="{FF2B5EF4-FFF2-40B4-BE49-F238E27FC236}">
                <a16:creationId xmlns:a16="http://schemas.microsoft.com/office/drawing/2014/main" id="{F607FD1E-760F-4183-8828-43A78E18C334}"/>
              </a:ext>
            </a:extLst>
          </p:cNvPr>
          <p:cNvSpPr>
            <a:spLocks noGrp="1"/>
          </p:cNvSpPr>
          <p:nvPr>
            <p:ph type="subTitle" idx="1"/>
          </p:nvPr>
        </p:nvSpPr>
        <p:spPr>
          <a:xfrm>
            <a:off x="1524000" y="4156740"/>
            <a:ext cx="4036828" cy="2054483"/>
          </a:xfrm>
        </p:spPr>
        <p:txBody>
          <a:bodyPr>
            <a:normAutofit fontScale="85000" lnSpcReduction="20000"/>
          </a:bodyPr>
          <a:lstStyle/>
          <a:p>
            <a:r>
              <a:rPr lang="es-PA" dirty="0">
                <a:solidFill>
                  <a:schemeClr val="bg1"/>
                </a:solidFill>
                <a:latin typeface="Bebas Neue" panose="00000500000000000000" pitchFamily="50" charset="0"/>
              </a:rPr>
              <a:t>Ricardo Álvarez</a:t>
            </a:r>
          </a:p>
          <a:p>
            <a:r>
              <a:rPr lang="es-PA" dirty="0">
                <a:solidFill>
                  <a:schemeClr val="bg1"/>
                </a:solidFill>
                <a:latin typeface="Bebas Neue" panose="00000500000000000000" pitchFamily="50" charset="0"/>
              </a:rPr>
              <a:t> Robert </a:t>
            </a:r>
            <a:r>
              <a:rPr lang="es-PA" dirty="0" err="1">
                <a:solidFill>
                  <a:schemeClr val="bg1"/>
                </a:solidFill>
                <a:latin typeface="Bebas Neue" panose="00000500000000000000" pitchFamily="50" charset="0"/>
              </a:rPr>
              <a:t>lu</a:t>
            </a:r>
            <a:endParaRPr lang="es-PA" dirty="0">
              <a:solidFill>
                <a:schemeClr val="bg1"/>
              </a:solidFill>
              <a:latin typeface="Bebas Neue" panose="00000500000000000000" pitchFamily="50" charset="0"/>
            </a:endParaRPr>
          </a:p>
          <a:p>
            <a:r>
              <a:rPr lang="es-PA" dirty="0">
                <a:solidFill>
                  <a:schemeClr val="bg1"/>
                </a:solidFill>
                <a:latin typeface="Bebas Neue" panose="00000500000000000000" pitchFamily="50" charset="0"/>
              </a:rPr>
              <a:t>Joseph López</a:t>
            </a:r>
          </a:p>
          <a:p>
            <a:r>
              <a:rPr lang="es-PA" dirty="0">
                <a:solidFill>
                  <a:schemeClr val="bg1"/>
                </a:solidFill>
                <a:latin typeface="Bebas Neue" panose="00000500000000000000" pitchFamily="50" charset="0"/>
              </a:rPr>
              <a:t>julio navas</a:t>
            </a:r>
          </a:p>
          <a:p>
            <a:r>
              <a:rPr lang="es-PA" dirty="0">
                <a:solidFill>
                  <a:schemeClr val="bg1"/>
                </a:solidFill>
                <a:latin typeface="Bebas Neue" panose="00000500000000000000" pitchFamily="50" charset="0"/>
              </a:rPr>
              <a:t> </a:t>
            </a:r>
            <a:r>
              <a:rPr lang="es-PA" dirty="0" err="1">
                <a:solidFill>
                  <a:schemeClr val="bg1"/>
                </a:solidFill>
                <a:latin typeface="Bebas Neue" panose="00000500000000000000" pitchFamily="50" charset="0"/>
              </a:rPr>
              <a:t>leanis</a:t>
            </a:r>
            <a:r>
              <a:rPr lang="es-PA" dirty="0">
                <a:solidFill>
                  <a:schemeClr val="bg1"/>
                </a:solidFill>
                <a:latin typeface="Bebas Neue" panose="00000500000000000000" pitchFamily="50" charset="0"/>
              </a:rPr>
              <a:t> bello</a:t>
            </a:r>
          </a:p>
          <a:p>
            <a:r>
              <a:rPr lang="es-PA">
                <a:solidFill>
                  <a:schemeClr val="bg1"/>
                </a:solidFill>
                <a:latin typeface="Bebas Neue" panose="00000500000000000000" pitchFamily="50" charset="0"/>
              </a:rPr>
              <a:t>Luis Samaniego</a:t>
            </a:r>
            <a:endParaRPr lang="es-PA" dirty="0">
              <a:solidFill>
                <a:schemeClr val="bg1"/>
              </a:solidFill>
              <a:latin typeface="Bebas Neue" panose="00000500000000000000" pitchFamily="50" charset="0"/>
            </a:endParaRPr>
          </a:p>
        </p:txBody>
      </p:sp>
      <p:sp>
        <p:nvSpPr>
          <p:cNvPr id="4" name="CuadroTexto 3">
            <a:extLst>
              <a:ext uri="{FF2B5EF4-FFF2-40B4-BE49-F238E27FC236}">
                <a16:creationId xmlns:a16="http://schemas.microsoft.com/office/drawing/2014/main" id="{512C0F49-C0B4-4046-B653-D7520CD29438}"/>
              </a:ext>
            </a:extLst>
          </p:cNvPr>
          <p:cNvSpPr txBox="1"/>
          <p:nvPr/>
        </p:nvSpPr>
        <p:spPr>
          <a:xfrm>
            <a:off x="1095153" y="3429000"/>
            <a:ext cx="1370888" cy="369332"/>
          </a:xfrm>
          <a:prstGeom prst="rect">
            <a:avLst/>
          </a:prstGeom>
          <a:noFill/>
        </p:spPr>
        <p:txBody>
          <a:bodyPr wrap="none" rtlCol="0">
            <a:spAutoFit/>
          </a:bodyPr>
          <a:lstStyle/>
          <a:p>
            <a:r>
              <a:rPr lang="es-PA" dirty="0">
                <a:solidFill>
                  <a:schemeClr val="bg1"/>
                </a:solidFill>
                <a:latin typeface="Bebas Neue" panose="00000500000000000000" pitchFamily="50" charset="0"/>
              </a:rPr>
              <a:t>Grupo 1il702 TIC</a:t>
            </a:r>
          </a:p>
        </p:txBody>
      </p:sp>
    </p:spTree>
    <p:extLst>
      <p:ext uri="{BB962C8B-B14F-4D97-AF65-F5344CB8AC3E}">
        <p14:creationId xmlns:p14="http://schemas.microsoft.com/office/powerpoint/2010/main" val="335066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0"/>
            <a:ext cx="9905998" cy="1478570"/>
          </a:xfrm>
        </p:spPr>
        <p:txBody>
          <a:bodyPr/>
          <a:lstStyle/>
          <a:p>
            <a:pPr algn="ctr"/>
            <a:r>
              <a:rPr lang="es-PA" b="1" u="sng" dirty="0"/>
              <a:t>El aprendizaje automático</a:t>
            </a:r>
            <a:br>
              <a:rPr lang="es-PA" dirty="0"/>
            </a:br>
            <a:endParaRPr lang="es-PA" dirty="0"/>
          </a:p>
        </p:txBody>
      </p:sp>
      <p:sp>
        <p:nvSpPr>
          <p:cNvPr id="3" name="Marcador de contenido 2"/>
          <p:cNvSpPr>
            <a:spLocks noGrp="1"/>
          </p:cNvSpPr>
          <p:nvPr>
            <p:ph idx="1"/>
          </p:nvPr>
        </p:nvSpPr>
        <p:spPr>
          <a:xfrm>
            <a:off x="1141413" y="982980"/>
            <a:ext cx="5236527" cy="4808220"/>
          </a:xfrm>
        </p:spPr>
        <p:txBody>
          <a:bodyPr>
            <a:normAutofit fontScale="77500" lnSpcReduction="20000"/>
          </a:bodyPr>
          <a:lstStyle/>
          <a:p>
            <a:pPr marL="0" indent="0">
              <a:buNone/>
            </a:pPr>
            <a:r>
              <a:rPr lang="es-PA" dirty="0"/>
              <a:t>La visión por computadora permite a las maquinas reconocer y aprender patrones usando algoritmos matemáticos. </a:t>
            </a:r>
          </a:p>
          <a:p>
            <a:r>
              <a:rPr lang="es-PA" b="1" dirty="0"/>
              <a:t>Detección de objetos:</a:t>
            </a:r>
          </a:p>
          <a:p>
            <a:pPr marL="0" indent="0">
              <a:buNone/>
            </a:pPr>
            <a:r>
              <a:rPr lang="es-PA" dirty="0"/>
              <a:t>se refiere a cuando el ordenador recibe la información visual, puede relacionarla con los patrones aprendidos con anterioridad </a:t>
            </a:r>
          </a:p>
          <a:p>
            <a:r>
              <a:rPr lang="es-PA" b="1" dirty="0"/>
              <a:t>Análisis de video:</a:t>
            </a:r>
            <a:endParaRPr lang="es-PA" dirty="0"/>
          </a:p>
          <a:p>
            <a:pPr marL="0" indent="0">
              <a:buNone/>
            </a:pPr>
            <a:r>
              <a:rPr lang="es-PA" dirty="0"/>
              <a:t>se puede utilizar para llevar a cabo un análisis de video. Esto es especialmente útil a la hora de aplicarlo en estrategias de seguridad y control, como la identificación de patrones concretos y búsqueda de los mismos dentro de un sistema de video.</a:t>
            </a:r>
          </a:p>
          <a:p>
            <a:pPr marL="0" indent="0">
              <a:buNone/>
            </a:pPr>
            <a:endParaRPr lang="es-PA" dirty="0"/>
          </a:p>
        </p:txBody>
      </p:sp>
      <p:pic>
        <p:nvPicPr>
          <p:cNvPr id="4" name="Imagen 3" descr="Un Siglo de Visión por Computador - Monografias.co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7939" y="1421130"/>
            <a:ext cx="5271451" cy="3817619"/>
          </a:xfrm>
          <a:prstGeom prst="rect">
            <a:avLst/>
          </a:prstGeom>
          <a:noFill/>
          <a:ln>
            <a:noFill/>
          </a:ln>
        </p:spPr>
      </p:pic>
    </p:spTree>
    <p:extLst>
      <p:ext uri="{BB962C8B-B14F-4D97-AF65-F5344CB8AC3E}">
        <p14:creationId xmlns:p14="http://schemas.microsoft.com/office/powerpoint/2010/main" val="961387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PA" b="1" u="sng" dirty="0"/>
              <a:t>¿En dónde se aplica la visión por computadora?</a:t>
            </a:r>
            <a:br>
              <a:rPr lang="es-PA" dirty="0"/>
            </a:br>
            <a:endParaRPr lang="es-PA" dirty="0"/>
          </a:p>
        </p:txBody>
      </p:sp>
      <p:sp>
        <p:nvSpPr>
          <p:cNvPr id="3" name="Marcador de contenido 2"/>
          <p:cNvSpPr>
            <a:spLocks noGrp="1"/>
          </p:cNvSpPr>
          <p:nvPr>
            <p:ph idx="1"/>
          </p:nvPr>
        </p:nvSpPr>
        <p:spPr>
          <a:xfrm>
            <a:off x="5120640" y="1899760"/>
            <a:ext cx="6835140" cy="5532120"/>
          </a:xfrm>
        </p:spPr>
        <p:txBody>
          <a:bodyPr>
            <a:normAutofit/>
          </a:bodyPr>
          <a:lstStyle/>
          <a:p>
            <a:r>
              <a:rPr lang="es-PA" b="1" dirty="0"/>
              <a:t>Alimentación </a:t>
            </a:r>
            <a:r>
              <a:rPr lang="es-PA" dirty="0"/>
              <a:t>:</a:t>
            </a:r>
          </a:p>
          <a:p>
            <a:r>
              <a:rPr lang="es-PA" dirty="0"/>
              <a:t>La visión artificial industrial es un elemento fundamental en el control de calidad de los productos alimentarios, especialmente en las fases finales. </a:t>
            </a:r>
          </a:p>
          <a:p>
            <a:r>
              <a:rPr lang="es-PA" b="1" dirty="0"/>
              <a:t>Embalajes:</a:t>
            </a:r>
          </a:p>
          <a:p>
            <a:pPr marL="0" indent="0">
              <a:buNone/>
            </a:pPr>
            <a:r>
              <a:rPr lang="es-PA" dirty="0"/>
              <a:t>Las tareas más habituales que lleva a cabo la visión artificial en el packaging están referidas a los trabajos de inspección de presencia o ausencia de marcadores.</a:t>
            </a:r>
          </a:p>
          <a:p>
            <a:endParaRPr lang="es-PA" dirty="0"/>
          </a:p>
        </p:txBody>
      </p:sp>
      <p:pic>
        <p:nvPicPr>
          <p:cNvPr id="7" name="Imagen 6" descr="Cobot: los robots que colaboran con el hombr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412" y="1899760"/>
            <a:ext cx="3979228" cy="4523899"/>
          </a:xfrm>
          <a:prstGeom prst="rect">
            <a:avLst/>
          </a:prstGeom>
          <a:noFill/>
          <a:ln>
            <a:noFill/>
          </a:ln>
        </p:spPr>
      </p:pic>
    </p:spTree>
    <p:extLst>
      <p:ext uri="{BB962C8B-B14F-4D97-AF65-F5344CB8AC3E}">
        <p14:creationId xmlns:p14="http://schemas.microsoft.com/office/powerpoint/2010/main" val="405954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A" dirty="0"/>
              <a:t>Ejemplos</a:t>
            </a:r>
          </a:p>
        </p:txBody>
      </p:sp>
      <p:pic>
        <p:nvPicPr>
          <p:cNvPr id="2050" name="Picture 2" descr="Los riesgos de usar FaceApp, la aplicación que lo hace ver del ..."/>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41413" y="2249486"/>
            <a:ext cx="4878387" cy="35417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UE lo deja claro: No usarán el Reconocimiento Facial - AS.com"/>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49486"/>
            <a:ext cx="4875213" cy="354171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151062" y="1541600"/>
            <a:ext cx="2859087"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PA" sz="4000" b="0" i="0" u="none" strike="noStrike" kern="1200" cap="none" spc="0" normalizeH="0" baseline="0" noProof="0" dirty="0">
                <a:ln>
                  <a:noFill/>
                </a:ln>
                <a:solidFill>
                  <a:prstClr val="white"/>
                </a:solidFill>
                <a:effectLst/>
                <a:uLnTx/>
                <a:uFillTx/>
                <a:latin typeface="Tw Cen MT" panose="020B0602020104020603"/>
                <a:ea typeface="+mn-ea"/>
                <a:cs typeface="+mn-cs"/>
              </a:rPr>
              <a:t>Faceapp</a:t>
            </a:r>
          </a:p>
        </p:txBody>
      </p:sp>
      <p:sp>
        <p:nvSpPr>
          <p:cNvPr id="8" name="CuadroTexto 7"/>
          <p:cNvSpPr txBox="1"/>
          <p:nvPr/>
        </p:nvSpPr>
        <p:spPr>
          <a:xfrm>
            <a:off x="6172200" y="1541600"/>
            <a:ext cx="487521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PA" sz="4000" b="0" i="0" u="none" strike="noStrike" kern="1200" cap="none" spc="0" normalizeH="0" baseline="0" noProof="0" dirty="0">
                <a:ln>
                  <a:noFill/>
                </a:ln>
                <a:solidFill>
                  <a:prstClr val="white"/>
                </a:solidFill>
                <a:effectLst/>
                <a:uLnTx/>
                <a:uFillTx/>
                <a:latin typeface="Tw Cen MT" panose="020B0602020104020603"/>
                <a:ea typeface="+mn-ea"/>
                <a:cs typeface="+mn-cs"/>
              </a:rPr>
              <a:t>Reconocimiento facial</a:t>
            </a:r>
          </a:p>
        </p:txBody>
      </p:sp>
    </p:spTree>
    <p:extLst>
      <p:ext uri="{BB962C8B-B14F-4D97-AF65-F5344CB8AC3E}">
        <p14:creationId xmlns:p14="http://schemas.microsoft.com/office/powerpoint/2010/main" val="3320751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068929" y="0"/>
            <a:ext cx="8791575" cy="2387600"/>
          </a:xfrm>
        </p:spPr>
        <p:txBody>
          <a:bodyPr/>
          <a:lstStyle/>
          <a:p>
            <a:pPr algn="ctr"/>
            <a:r>
              <a:rPr lang="es-PA" dirty="0"/>
              <a:t>Relación de la robótica y la inteligencia artificial</a:t>
            </a:r>
          </a:p>
        </p:txBody>
      </p:sp>
      <p:pic>
        <p:nvPicPr>
          <p:cNvPr id="7" name="Imagen 6"/>
          <p:cNvPicPr>
            <a:picLocks noChangeAspect="1"/>
          </p:cNvPicPr>
          <p:nvPr/>
        </p:nvPicPr>
        <p:blipFill>
          <a:blip r:embed="rId2"/>
          <a:stretch>
            <a:fillRect/>
          </a:stretch>
        </p:blipFill>
        <p:spPr>
          <a:xfrm>
            <a:off x="2068928" y="2646947"/>
            <a:ext cx="8791575" cy="3681664"/>
          </a:xfrm>
          <a:prstGeom prst="rect">
            <a:avLst/>
          </a:prstGeom>
        </p:spPr>
      </p:pic>
    </p:spTree>
    <p:extLst>
      <p:ext uri="{BB962C8B-B14F-4D97-AF65-F5344CB8AC3E}">
        <p14:creationId xmlns:p14="http://schemas.microsoft.com/office/powerpoint/2010/main" val="1975147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305842" y="3777916"/>
            <a:ext cx="9577137" cy="1815882"/>
          </a:xfrm>
          <a:prstGeom prst="rect">
            <a:avLst/>
          </a:prstGeom>
          <a:noFill/>
        </p:spPr>
        <p:txBody>
          <a:bodyPr wrap="square" rtlCol="0">
            <a:spAutoFit/>
          </a:bodyPr>
          <a:lstStyle/>
          <a:p>
            <a:r>
              <a:rPr lang="es-PA" sz="2800" dirty="0"/>
              <a:t>Inteligencia artificial y robótica pueden existir la una sin la otra. Un robot no tiene por qué funcionar en base a I.A., Sin embargo, al producirse la integración entre ambas es cuando se vislumbran sus verdaderas posibilidades.</a:t>
            </a:r>
          </a:p>
        </p:txBody>
      </p:sp>
      <p:pic>
        <p:nvPicPr>
          <p:cNvPr id="7" name="Imagen 6" descr="Inteligencia artificial robo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1168" y="624681"/>
            <a:ext cx="8566484" cy="3153235"/>
          </a:xfrm>
          <a:prstGeom prst="rect">
            <a:avLst/>
          </a:prstGeom>
          <a:noFill/>
          <a:ln>
            <a:noFill/>
          </a:ln>
        </p:spPr>
      </p:pic>
    </p:spTree>
    <p:extLst>
      <p:ext uri="{BB962C8B-B14F-4D97-AF65-F5344CB8AC3E}">
        <p14:creationId xmlns:p14="http://schemas.microsoft.com/office/powerpoint/2010/main" val="1662192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PA" b="1" u="sng" dirty="0"/>
              <a:t>Usos de aplicar la robótica Junto a la Inteligencia artificial</a:t>
            </a:r>
            <a:br>
              <a:rPr lang="es-PA" dirty="0"/>
            </a:br>
            <a:endParaRPr lang="es-PA" dirty="0"/>
          </a:p>
        </p:txBody>
      </p:sp>
      <p:sp>
        <p:nvSpPr>
          <p:cNvPr id="3" name="Marcador de contenido 2"/>
          <p:cNvSpPr>
            <a:spLocks noGrp="1"/>
          </p:cNvSpPr>
          <p:nvPr>
            <p:ph idx="1"/>
          </p:nvPr>
        </p:nvSpPr>
        <p:spPr>
          <a:xfrm>
            <a:off x="1141414" y="1804738"/>
            <a:ext cx="5909092" cy="4612106"/>
          </a:xfrm>
        </p:spPr>
        <p:txBody>
          <a:bodyPr>
            <a:normAutofit fontScale="92500"/>
          </a:bodyPr>
          <a:lstStyle/>
          <a:p>
            <a:r>
              <a:rPr lang="es-PA" b="1" u="sng" dirty="0"/>
              <a:t>Montaje</a:t>
            </a:r>
            <a:endParaRPr lang="es-PA" dirty="0"/>
          </a:p>
          <a:p>
            <a:pPr marL="0" indent="0">
              <a:buNone/>
            </a:pPr>
            <a:r>
              <a:rPr lang="es-PA" dirty="0"/>
              <a:t>Los procesos que antes tenían ser desempeñados por operarios ahora son realizados por brazos robóticos que permiten automatizar todo el proceso.</a:t>
            </a:r>
          </a:p>
          <a:p>
            <a:r>
              <a:rPr lang="es-PA" b="1" u="sng" dirty="0"/>
              <a:t>Visión artificial</a:t>
            </a:r>
            <a:endParaRPr lang="es-PA" dirty="0"/>
          </a:p>
          <a:p>
            <a:pPr marL="0" indent="0">
              <a:buNone/>
            </a:pPr>
            <a:r>
              <a:rPr lang="es-PA" dirty="0"/>
              <a:t>. Es una de las principales señas de identidad de la industria 4.0. A través de sensores inteligentes la I.A. puede detectar imágenes y procesarlas en basa a unos parámetros establecidos. </a:t>
            </a:r>
          </a:p>
          <a:p>
            <a:pPr marL="0" indent="0">
              <a:buNone/>
            </a:pPr>
            <a:endParaRPr lang="es-PA" dirty="0"/>
          </a:p>
        </p:txBody>
      </p:sp>
      <p:pic>
        <p:nvPicPr>
          <p:cNvPr id="2050" name="Picture 2" descr="Robótica - Todo sobre las máquinas del futuro - Urban Tec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06" y="2097089"/>
            <a:ext cx="4689476" cy="403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6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85380"/>
            <a:ext cx="9905998" cy="1478570"/>
          </a:xfrm>
        </p:spPr>
        <p:txBody>
          <a:bodyPr/>
          <a:lstStyle/>
          <a:p>
            <a:pPr algn="ctr"/>
            <a:r>
              <a:rPr lang="es-PA" sz="4400" dirty="0"/>
              <a:t>Ventajas</a:t>
            </a:r>
            <a:endParaRPr lang="es-PA" dirty="0"/>
          </a:p>
        </p:txBody>
      </p:sp>
      <p:pic>
        <p:nvPicPr>
          <p:cNvPr id="4" name="Marcador de contenido 3" descr="noticias - La impresionante fuerza de AlphaZero | chess24.com"/>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1861" y="2369804"/>
            <a:ext cx="4260792" cy="3541712"/>
          </a:xfrm>
          <a:prstGeom prst="rect">
            <a:avLst/>
          </a:prstGeom>
          <a:noFill/>
          <a:ln>
            <a:noFill/>
          </a:ln>
        </p:spPr>
      </p:pic>
      <p:sp>
        <p:nvSpPr>
          <p:cNvPr id="5" name="CuadroTexto 4"/>
          <p:cNvSpPr txBox="1"/>
          <p:nvPr/>
        </p:nvSpPr>
        <p:spPr>
          <a:xfrm>
            <a:off x="6094412" y="1878502"/>
            <a:ext cx="5913104" cy="4524315"/>
          </a:xfrm>
          <a:prstGeom prst="rect">
            <a:avLst/>
          </a:prstGeom>
          <a:noFill/>
        </p:spPr>
        <p:txBody>
          <a:bodyPr wrap="square" rtlCol="0">
            <a:spAutoFit/>
          </a:bodyPr>
          <a:lstStyle/>
          <a:p>
            <a:r>
              <a:rPr lang="es-PA" sz="2400" dirty="0"/>
              <a:t>Su principal ventaja es capacidad para optimizar su propio funcionamiento. Las tecnologías de </a:t>
            </a:r>
            <a:r>
              <a:rPr lang="es-PA" sz="2400" i="1" dirty="0"/>
              <a:t>machine learning</a:t>
            </a:r>
            <a:r>
              <a:rPr lang="es-PA" sz="2400" dirty="0"/>
              <a:t> o </a:t>
            </a:r>
            <a:r>
              <a:rPr lang="es-PA" sz="2400" i="1" dirty="0"/>
              <a:t>deep learning</a:t>
            </a:r>
            <a:r>
              <a:rPr lang="es-PA" sz="2400" dirty="0"/>
              <a:t> permiten que las inteligencias artificiales puedan mejorar en base a la experiencia. </a:t>
            </a:r>
          </a:p>
          <a:p>
            <a:endParaRPr lang="es-PA" sz="2400" dirty="0"/>
          </a:p>
          <a:p>
            <a:r>
              <a:rPr lang="es-PA" sz="2400" dirty="0"/>
              <a:t>Es el caso de AlphaZero, la I.A. que ha revolucionado el mundo del ajedrez. Un programa de ordenador que solo necesitó jugar partidas contra sí misma para volverse prácticamente invencible. </a:t>
            </a:r>
          </a:p>
        </p:txBody>
      </p:sp>
    </p:spTree>
    <p:extLst>
      <p:ext uri="{BB962C8B-B14F-4D97-AF65-F5344CB8AC3E}">
        <p14:creationId xmlns:p14="http://schemas.microsoft.com/office/powerpoint/2010/main" val="277418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33508"/>
            <a:ext cx="9905998" cy="1478570"/>
          </a:xfrm>
        </p:spPr>
        <p:txBody>
          <a:bodyPr/>
          <a:lstStyle/>
          <a:p>
            <a:pPr algn="ctr"/>
            <a:r>
              <a:rPr lang="es-PA" dirty="0"/>
              <a:t>Desventajas</a:t>
            </a:r>
          </a:p>
        </p:txBody>
      </p:sp>
      <p:sp>
        <p:nvSpPr>
          <p:cNvPr id="3" name="Marcador de contenido 2"/>
          <p:cNvSpPr>
            <a:spLocks noGrp="1"/>
          </p:cNvSpPr>
          <p:nvPr>
            <p:ph idx="1"/>
          </p:nvPr>
        </p:nvSpPr>
        <p:spPr>
          <a:xfrm>
            <a:off x="1141411" y="4182121"/>
            <a:ext cx="9905999" cy="2284196"/>
          </a:xfrm>
        </p:spPr>
        <p:txBody>
          <a:bodyPr>
            <a:noAutofit/>
          </a:bodyPr>
          <a:lstStyle/>
          <a:p>
            <a:r>
              <a:rPr lang="es-PA" sz="2800" dirty="0"/>
              <a:t>no se puede garantizar la seguridad en la toma de decisiones de las máquinas. </a:t>
            </a:r>
          </a:p>
          <a:p>
            <a:r>
              <a:rPr lang="es-PA" sz="2800" dirty="0"/>
              <a:t>se trata de una tecnología muy cara. </a:t>
            </a:r>
          </a:p>
          <a:p>
            <a:r>
              <a:rPr lang="es-PA" sz="2800" dirty="0"/>
              <a:t>La Superinteligencia.</a:t>
            </a:r>
          </a:p>
        </p:txBody>
      </p:sp>
      <p:pic>
        <p:nvPicPr>
          <p:cNvPr id="4" name="Imagen 3" descr="Terminator: Dark Fate - Arnold Schwarzenegger da detalles de la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3474" y="1712078"/>
            <a:ext cx="4812631" cy="2470043"/>
          </a:xfrm>
          <a:prstGeom prst="rect">
            <a:avLst/>
          </a:prstGeom>
          <a:noFill/>
          <a:ln>
            <a:noFill/>
          </a:ln>
        </p:spPr>
      </p:pic>
      <p:pic>
        <p:nvPicPr>
          <p:cNvPr id="5" name="Imagen 4" descr="GLaDOS - Portal Wiki"/>
          <p:cNvPicPr/>
          <p:nvPr/>
        </p:nvPicPr>
        <p:blipFill>
          <a:blip r:embed="rId3">
            <a:extLst>
              <a:ext uri="{28A0092B-C50C-407E-A947-70E740481C1C}">
                <a14:useLocalDpi xmlns:a14="http://schemas.microsoft.com/office/drawing/2010/main" val="0"/>
              </a:ext>
            </a:extLst>
          </a:blip>
          <a:srcRect/>
          <a:stretch>
            <a:fillRect/>
          </a:stretch>
        </p:blipFill>
        <p:spPr bwMode="auto">
          <a:xfrm>
            <a:off x="6416841" y="1712078"/>
            <a:ext cx="4812631" cy="2470043"/>
          </a:xfrm>
          <a:prstGeom prst="rect">
            <a:avLst/>
          </a:prstGeom>
          <a:noFill/>
          <a:ln>
            <a:noFill/>
          </a:ln>
        </p:spPr>
      </p:pic>
    </p:spTree>
    <p:extLst>
      <p:ext uri="{BB962C8B-B14F-4D97-AF65-F5344CB8AC3E}">
        <p14:creationId xmlns:p14="http://schemas.microsoft.com/office/powerpoint/2010/main" val="2283470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ondo-claro – Patricia Uribe">
            <a:extLst>
              <a:ext uri="{FF2B5EF4-FFF2-40B4-BE49-F238E27FC236}">
                <a16:creationId xmlns:a16="http://schemas.microsoft.com/office/drawing/2014/main" id="{958E9300-9836-40F7-94ED-BF0857109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3A0A90-000C-46B7-BB54-B2B3C17719BC}"/>
              </a:ext>
            </a:extLst>
          </p:cNvPr>
          <p:cNvSpPr>
            <a:spLocks noGrp="1"/>
          </p:cNvSpPr>
          <p:nvPr>
            <p:ph type="title"/>
          </p:nvPr>
        </p:nvSpPr>
        <p:spPr/>
        <p:txBody>
          <a:bodyPr/>
          <a:lstStyle/>
          <a:p>
            <a:r>
              <a:rPr lang="es-PA" dirty="0">
                <a:latin typeface="Bebas Neue" panose="00000500000000000000" pitchFamily="50" charset="0"/>
              </a:rPr>
              <a:t>¿Cómo funciona la inteligencia artificial?</a:t>
            </a:r>
          </a:p>
        </p:txBody>
      </p:sp>
      <p:sp>
        <p:nvSpPr>
          <p:cNvPr id="3" name="Marcador de contenido 2">
            <a:extLst>
              <a:ext uri="{FF2B5EF4-FFF2-40B4-BE49-F238E27FC236}">
                <a16:creationId xmlns:a16="http://schemas.microsoft.com/office/drawing/2014/main" id="{F0BBA110-1AFC-4E39-B152-237CE7A91B42}"/>
              </a:ext>
            </a:extLst>
          </p:cNvPr>
          <p:cNvSpPr>
            <a:spLocks noGrp="1"/>
          </p:cNvSpPr>
          <p:nvPr>
            <p:ph idx="1"/>
          </p:nvPr>
        </p:nvSpPr>
        <p:spPr>
          <a:xfrm>
            <a:off x="3996070" y="1690688"/>
            <a:ext cx="3978349" cy="513538"/>
          </a:xfrm>
        </p:spPr>
        <p:txBody>
          <a:bodyPr/>
          <a:lstStyle/>
          <a:p>
            <a:r>
              <a:rPr lang="es-PA" dirty="0">
                <a:latin typeface="Roboto" pitchFamily="2" charset="0"/>
                <a:ea typeface="Roboto" pitchFamily="2" charset="0"/>
              </a:rPr>
              <a:t>Tipos de aprendizaje</a:t>
            </a:r>
          </a:p>
        </p:txBody>
      </p:sp>
      <p:sp>
        <p:nvSpPr>
          <p:cNvPr id="4" name="Marcador de contenido 2">
            <a:extLst>
              <a:ext uri="{FF2B5EF4-FFF2-40B4-BE49-F238E27FC236}">
                <a16:creationId xmlns:a16="http://schemas.microsoft.com/office/drawing/2014/main" id="{662029EB-D0FF-4143-86D3-5BCE32B31AD2}"/>
              </a:ext>
            </a:extLst>
          </p:cNvPr>
          <p:cNvSpPr txBox="1">
            <a:spLocks/>
          </p:cNvSpPr>
          <p:nvPr/>
        </p:nvSpPr>
        <p:spPr>
          <a:xfrm>
            <a:off x="544032" y="2672520"/>
            <a:ext cx="3978349" cy="5135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Aprendizaje supervisado</a:t>
            </a:r>
          </a:p>
        </p:txBody>
      </p:sp>
      <p:sp>
        <p:nvSpPr>
          <p:cNvPr id="5" name="Marcador de contenido 2">
            <a:extLst>
              <a:ext uri="{FF2B5EF4-FFF2-40B4-BE49-F238E27FC236}">
                <a16:creationId xmlns:a16="http://schemas.microsoft.com/office/drawing/2014/main" id="{01BA6F8A-FE8A-4891-A0B4-FB76925F9D1F}"/>
              </a:ext>
            </a:extLst>
          </p:cNvPr>
          <p:cNvSpPr txBox="1">
            <a:spLocks/>
          </p:cNvSpPr>
          <p:nvPr/>
        </p:nvSpPr>
        <p:spPr>
          <a:xfrm>
            <a:off x="7107865" y="2585559"/>
            <a:ext cx="4623391" cy="68746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Aprendizaje no supervisado</a:t>
            </a:r>
          </a:p>
        </p:txBody>
      </p:sp>
      <p:pic>
        <p:nvPicPr>
          <p:cNvPr id="1026" name="Picture 2" descr="ESTAS CAPACITADO PARA SUPERVISAR?">
            <a:extLst>
              <a:ext uri="{FF2B5EF4-FFF2-40B4-BE49-F238E27FC236}">
                <a16:creationId xmlns:a16="http://schemas.microsoft.com/office/drawing/2014/main" id="{E9230366-74F2-475C-8649-2B1B2FD4C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696" y="3374029"/>
            <a:ext cx="2600325" cy="2590800"/>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28" name="Picture 4" descr="Unsupervised Learning: Imágenes, fotos de stock y vectores ...">
            <a:extLst>
              <a:ext uri="{FF2B5EF4-FFF2-40B4-BE49-F238E27FC236}">
                <a16:creationId xmlns:a16="http://schemas.microsoft.com/office/drawing/2014/main" id="{56FB1404-0E12-47FB-A6B6-7E89DDD5D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804" y="3273020"/>
            <a:ext cx="2476500" cy="2667000"/>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0898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CE0A2-632C-4C99-8772-C25AAEFCA55B}"/>
              </a:ext>
            </a:extLst>
          </p:cNvPr>
          <p:cNvSpPr>
            <a:spLocks noGrp="1"/>
          </p:cNvSpPr>
          <p:nvPr>
            <p:ph type="title"/>
          </p:nvPr>
        </p:nvSpPr>
        <p:spPr/>
        <p:txBody>
          <a:bodyPr/>
          <a:lstStyle/>
          <a:p>
            <a:r>
              <a:rPr lang="es-PA" dirty="0">
                <a:latin typeface="Bebas Neue" panose="00000500000000000000" pitchFamily="50" charset="0"/>
              </a:rPr>
              <a:t>Algoritmos</a:t>
            </a:r>
          </a:p>
        </p:txBody>
      </p:sp>
      <p:sp>
        <p:nvSpPr>
          <p:cNvPr id="3" name="Marcador de contenido 2">
            <a:extLst>
              <a:ext uri="{FF2B5EF4-FFF2-40B4-BE49-F238E27FC236}">
                <a16:creationId xmlns:a16="http://schemas.microsoft.com/office/drawing/2014/main" id="{89C2891A-F710-4405-8045-558DACB05A45}"/>
              </a:ext>
            </a:extLst>
          </p:cNvPr>
          <p:cNvSpPr>
            <a:spLocks noGrp="1"/>
          </p:cNvSpPr>
          <p:nvPr>
            <p:ph idx="1"/>
          </p:nvPr>
        </p:nvSpPr>
        <p:spPr>
          <a:xfrm>
            <a:off x="838200" y="1825625"/>
            <a:ext cx="3149009" cy="577333"/>
          </a:xfrm>
        </p:spPr>
        <p:txBody>
          <a:bodyPr/>
          <a:lstStyle/>
          <a:p>
            <a:r>
              <a:rPr lang="es-PA" dirty="0">
                <a:latin typeface="Roboto" pitchFamily="2" charset="0"/>
                <a:ea typeface="Roboto" pitchFamily="2" charset="0"/>
              </a:rPr>
              <a:t>Regresión Lineal</a:t>
            </a:r>
          </a:p>
        </p:txBody>
      </p:sp>
      <p:pic>
        <p:nvPicPr>
          <p:cNvPr id="2050" name="Picture 2" descr="Introduction to Linear Regression and Polynomial Regression">
            <a:extLst>
              <a:ext uri="{FF2B5EF4-FFF2-40B4-BE49-F238E27FC236}">
                <a16:creationId xmlns:a16="http://schemas.microsoft.com/office/drawing/2014/main" id="{FCF7919E-8DB9-41FE-A5D3-D07F39C2D0A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37895"/>
            <a:ext cx="2683787" cy="201284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EE0883C0-5D61-4DA0-B195-939EBA6170CE}"/>
              </a:ext>
            </a:extLst>
          </p:cNvPr>
          <p:cNvSpPr txBox="1">
            <a:spLocks/>
          </p:cNvSpPr>
          <p:nvPr/>
        </p:nvSpPr>
        <p:spPr>
          <a:xfrm>
            <a:off x="4521495" y="563895"/>
            <a:ext cx="3149009" cy="57733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Regresión Logística</a:t>
            </a:r>
          </a:p>
        </p:txBody>
      </p:sp>
      <p:pic>
        <p:nvPicPr>
          <p:cNvPr id="2052" name="Picture 4" descr="So I Made A Logistic Regression Animation. Enjoy! (reddit) GIF ...">
            <a:extLst>
              <a:ext uri="{FF2B5EF4-FFF2-40B4-BE49-F238E27FC236}">
                <a16:creationId xmlns:a16="http://schemas.microsoft.com/office/drawing/2014/main" id="{100468EC-DFA9-432B-933B-1CAAA59FC9B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04517" y="1107870"/>
            <a:ext cx="2200763" cy="2200763"/>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33CBAEE3-8161-476B-BED1-044F73ED5075}"/>
              </a:ext>
            </a:extLst>
          </p:cNvPr>
          <p:cNvSpPr txBox="1">
            <a:spLocks/>
          </p:cNvSpPr>
          <p:nvPr/>
        </p:nvSpPr>
        <p:spPr>
          <a:xfrm>
            <a:off x="8437403" y="852561"/>
            <a:ext cx="3149009" cy="57733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Árbol de decisiones</a:t>
            </a:r>
          </a:p>
        </p:txBody>
      </p:sp>
      <p:pic>
        <p:nvPicPr>
          <p:cNvPr id="2054" name="Picture 6" descr="binary-tree-1-pre-order - Austin G. Walters">
            <a:extLst>
              <a:ext uri="{FF2B5EF4-FFF2-40B4-BE49-F238E27FC236}">
                <a16:creationId xmlns:a16="http://schemas.microsoft.com/office/drawing/2014/main" id="{26B6B50F-2C78-4C82-8518-6CB9D91729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58679" y="1419261"/>
            <a:ext cx="2200763" cy="1640603"/>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A99D61C3-83B1-4615-AEE6-2148663FBF09}"/>
              </a:ext>
            </a:extLst>
          </p:cNvPr>
          <p:cNvSpPr txBox="1">
            <a:spLocks/>
          </p:cNvSpPr>
          <p:nvPr/>
        </p:nvSpPr>
        <p:spPr>
          <a:xfrm>
            <a:off x="8204791" y="3261746"/>
            <a:ext cx="3381621" cy="5773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Clasificador Bayesiano</a:t>
            </a:r>
          </a:p>
        </p:txBody>
      </p:sp>
      <p:pic>
        <p:nvPicPr>
          <p:cNvPr id="2056" name="Picture 8" descr="Fast Bayesian Inference with INLA | R-bloggers">
            <a:extLst>
              <a:ext uri="{FF2B5EF4-FFF2-40B4-BE49-F238E27FC236}">
                <a16:creationId xmlns:a16="http://schemas.microsoft.com/office/drawing/2014/main" id="{96AD241D-7DD4-43FF-96F3-BCE5FFA1C15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958679" y="4095950"/>
            <a:ext cx="2095019" cy="2073012"/>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2">
            <a:extLst>
              <a:ext uri="{FF2B5EF4-FFF2-40B4-BE49-F238E27FC236}">
                <a16:creationId xmlns:a16="http://schemas.microsoft.com/office/drawing/2014/main" id="{CEB4A9D9-9C1F-44AA-8186-BDFD6D66F2F5}"/>
              </a:ext>
            </a:extLst>
          </p:cNvPr>
          <p:cNvSpPr txBox="1">
            <a:spLocks/>
          </p:cNvSpPr>
          <p:nvPr/>
        </p:nvSpPr>
        <p:spPr>
          <a:xfrm>
            <a:off x="4093535" y="3563941"/>
            <a:ext cx="3381621" cy="577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Redes Neuronales</a:t>
            </a:r>
          </a:p>
        </p:txBody>
      </p:sp>
      <p:pic>
        <p:nvPicPr>
          <p:cNvPr id="2058" name="Picture 10" descr="Best Neural Networks GIFs | Gfycat">
            <a:extLst>
              <a:ext uri="{FF2B5EF4-FFF2-40B4-BE49-F238E27FC236}">
                <a16:creationId xmlns:a16="http://schemas.microsoft.com/office/drawing/2014/main" id="{0A5EBCFB-7DBF-4EEF-A2A3-54B4E780CC2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457444" y="4089060"/>
            <a:ext cx="4653801" cy="261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92003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GIF - Find on GIFER">
            <a:extLst>
              <a:ext uri="{FF2B5EF4-FFF2-40B4-BE49-F238E27FC236}">
                <a16:creationId xmlns:a16="http://schemas.microsoft.com/office/drawing/2014/main" id="{29AEB553-5EFD-47A2-9D0D-8904F3E4CAD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9535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766354" y="1137200"/>
            <a:ext cx="10659291" cy="1825096"/>
          </a:xfrm>
        </p:spPr>
        <p:txBody>
          <a:bodyPr>
            <a:normAutofit/>
          </a:bodyPr>
          <a:lstStyle/>
          <a:p>
            <a:r>
              <a:rPr lang="es-PA" dirty="0">
                <a:latin typeface="Bebas Neue" panose="00000500000000000000" pitchFamily="50" charset="0"/>
                <a:ea typeface="Roboto" pitchFamily="2" charset="0"/>
              </a:rPr>
              <a:t>Inteligencia artificial (IA)</a:t>
            </a:r>
            <a:br>
              <a:rPr lang="es-PA" dirty="0">
                <a:latin typeface="Bebas Neue" panose="00000500000000000000" pitchFamily="50" charset="0"/>
                <a:ea typeface="Roboto" pitchFamily="2" charset="0"/>
              </a:rPr>
            </a:br>
            <a:endParaRPr lang="en-US" dirty="0">
              <a:latin typeface="Bebas Neue" panose="00000500000000000000" pitchFamily="50" charset="0"/>
              <a:ea typeface="Roboto" pitchFamily="2" charset="0"/>
            </a:endParaRPr>
          </a:p>
        </p:txBody>
      </p:sp>
      <p:sp>
        <p:nvSpPr>
          <p:cNvPr id="4" name="Rectángulo 3"/>
          <p:cNvSpPr/>
          <p:nvPr/>
        </p:nvSpPr>
        <p:spPr>
          <a:xfrm>
            <a:off x="670560" y="2962296"/>
            <a:ext cx="6289040" cy="1754326"/>
          </a:xfrm>
          <a:prstGeom prst="rect">
            <a:avLst/>
          </a:prstGeom>
          <a:solidFill>
            <a:schemeClr val="accent6">
              <a:lumMod val="40000"/>
              <a:lumOff val="60000"/>
            </a:schemeClr>
          </a:solidFill>
        </p:spPr>
        <p:txBody>
          <a:bodyPr wrap="square">
            <a:spAutoFit/>
          </a:bodyPr>
          <a:lstStyle/>
          <a:p>
            <a:pPr algn="just"/>
            <a:r>
              <a:rPr lang="es-MX" dirty="0">
                <a:effectLst>
                  <a:outerShdw blurRad="38100" dist="38100" dir="2700000" algn="tl">
                    <a:srgbClr val="000000">
                      <a:alpha val="43137"/>
                    </a:srgbClr>
                  </a:outerShdw>
                </a:effectLst>
                <a:latin typeface="Roboto" pitchFamily="2" charset="0"/>
                <a:ea typeface="Roboto" pitchFamily="2" charset="0"/>
              </a:rPr>
              <a:t>La Inteligencia Artificial (IA) es la combinación de algoritmos planteados con el propósito de crear máquinas que presenten las mismas capacidades que el ser humano. Una tecnología que todavía nos resulta lejana y misteriosa, pero que desde hace unos años está presente en nuestro día a día a todas horas.</a:t>
            </a:r>
            <a:endParaRPr lang="en-US" dirty="0">
              <a:effectLst>
                <a:outerShdw blurRad="38100" dist="38100" dir="2700000" algn="tl">
                  <a:srgbClr val="000000">
                    <a:alpha val="43137"/>
                  </a:srgbClr>
                </a:outerShdw>
              </a:effectLst>
              <a:latin typeface="Roboto" pitchFamily="2" charset="0"/>
              <a:ea typeface="Roboto" pitchFamily="2" charset="0"/>
            </a:endParaRPr>
          </a:p>
        </p:txBody>
      </p:sp>
      <p:pic>
        <p:nvPicPr>
          <p:cNvPr id="5" name="Imagen 4" descr="Inteligencia Artificial: Categorías, Retos y Plataformas"/>
          <p:cNvPicPr/>
          <p:nvPr/>
        </p:nvPicPr>
        <p:blipFill>
          <a:blip r:embed="rId3">
            <a:extLst>
              <a:ext uri="{28A0092B-C50C-407E-A947-70E740481C1C}">
                <a14:useLocalDpi xmlns:a14="http://schemas.microsoft.com/office/drawing/2010/main" val="0"/>
              </a:ext>
            </a:extLst>
          </a:blip>
          <a:srcRect/>
          <a:stretch>
            <a:fillRect/>
          </a:stretch>
        </p:blipFill>
        <p:spPr bwMode="auto">
          <a:xfrm>
            <a:off x="7800566" y="3367244"/>
            <a:ext cx="3733937" cy="2315098"/>
          </a:xfrm>
          <a:prstGeom prst="rect">
            <a:avLst/>
          </a:prstGeom>
          <a:noFill/>
          <a:ln>
            <a:noFill/>
          </a:ln>
        </p:spPr>
      </p:pic>
    </p:spTree>
    <p:extLst>
      <p:ext uri="{BB962C8B-B14F-4D97-AF65-F5344CB8AC3E}">
        <p14:creationId xmlns:p14="http://schemas.microsoft.com/office/powerpoint/2010/main" val="192478683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Plantilla del fondo blanco Tecnologia - Descargar Vectores Gratis ...">
            <a:extLst>
              <a:ext uri="{FF2B5EF4-FFF2-40B4-BE49-F238E27FC236}">
                <a16:creationId xmlns:a16="http://schemas.microsoft.com/office/drawing/2014/main" id="{55EF2B33-FC7F-433A-9D36-6A4DA644D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5344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B326E4-6DC4-4D6F-9FBF-F588EB820854}"/>
              </a:ext>
            </a:extLst>
          </p:cNvPr>
          <p:cNvSpPr>
            <a:spLocks noGrp="1"/>
          </p:cNvSpPr>
          <p:nvPr>
            <p:ph type="title"/>
          </p:nvPr>
        </p:nvSpPr>
        <p:spPr/>
        <p:txBody>
          <a:bodyPr/>
          <a:lstStyle/>
          <a:p>
            <a:r>
              <a:rPr lang="es-PA" dirty="0">
                <a:latin typeface="Bebas Neue" panose="00000500000000000000" pitchFamily="50" charset="0"/>
              </a:rPr>
              <a:t>Desafíos de la inteligencia artificial</a:t>
            </a:r>
          </a:p>
        </p:txBody>
      </p:sp>
      <p:sp>
        <p:nvSpPr>
          <p:cNvPr id="3" name="Marcador de contenido 2">
            <a:extLst>
              <a:ext uri="{FF2B5EF4-FFF2-40B4-BE49-F238E27FC236}">
                <a16:creationId xmlns:a16="http://schemas.microsoft.com/office/drawing/2014/main" id="{6A07D217-4882-421D-BDF4-57A594EBE7CF}"/>
              </a:ext>
            </a:extLst>
          </p:cNvPr>
          <p:cNvSpPr>
            <a:spLocks noGrp="1"/>
          </p:cNvSpPr>
          <p:nvPr>
            <p:ph idx="1"/>
          </p:nvPr>
        </p:nvSpPr>
        <p:spPr>
          <a:xfrm>
            <a:off x="838200" y="1825625"/>
            <a:ext cx="4116572" cy="630496"/>
          </a:xfrm>
        </p:spPr>
        <p:txBody>
          <a:bodyPr>
            <a:normAutofit fontScale="92500"/>
          </a:bodyPr>
          <a:lstStyle/>
          <a:p>
            <a:r>
              <a:rPr lang="es-PA" dirty="0">
                <a:latin typeface="Roboto" pitchFamily="2" charset="0"/>
                <a:ea typeface="Roboto" pitchFamily="2" charset="0"/>
              </a:rPr>
              <a:t>Poder de procesamiento</a:t>
            </a:r>
          </a:p>
        </p:txBody>
      </p:sp>
      <p:sp>
        <p:nvSpPr>
          <p:cNvPr id="4" name="Marcador de contenido 2">
            <a:extLst>
              <a:ext uri="{FF2B5EF4-FFF2-40B4-BE49-F238E27FC236}">
                <a16:creationId xmlns:a16="http://schemas.microsoft.com/office/drawing/2014/main" id="{B96DBD6D-0632-49F4-9741-21AFFEA64381}"/>
              </a:ext>
            </a:extLst>
          </p:cNvPr>
          <p:cNvSpPr txBox="1">
            <a:spLocks/>
          </p:cNvSpPr>
          <p:nvPr/>
        </p:nvSpPr>
        <p:spPr>
          <a:xfrm>
            <a:off x="7061790" y="1825625"/>
            <a:ext cx="4602125" cy="63049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A" dirty="0">
                <a:latin typeface="Roboto" pitchFamily="2" charset="0"/>
                <a:ea typeface="Roboto" pitchFamily="2" charset="0"/>
              </a:rPr>
              <a:t>Conciencia por la privacidad</a:t>
            </a:r>
          </a:p>
        </p:txBody>
      </p:sp>
      <p:pic>
        <p:nvPicPr>
          <p:cNvPr id="3074" name="Picture 2" descr="Sabías que ya existe un software con IA? GauGAN de Nvidia">
            <a:extLst>
              <a:ext uri="{FF2B5EF4-FFF2-40B4-BE49-F238E27FC236}">
                <a16:creationId xmlns:a16="http://schemas.microsoft.com/office/drawing/2014/main" id="{087588AC-4583-406D-9E04-30584442CF5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43013" y="2456121"/>
            <a:ext cx="3310179" cy="19364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al-Time Fluid Dynamics: CPU Vs GPU GIF | Gfycat">
            <a:extLst>
              <a:ext uri="{FF2B5EF4-FFF2-40B4-BE49-F238E27FC236}">
                <a16:creationId xmlns:a16="http://schemas.microsoft.com/office/drawing/2014/main" id="{DAE2D933-123E-402D-9B43-8A7899C16C7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53163" y="4678769"/>
            <a:ext cx="2889878" cy="16263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ptcha Thug GIF - Captcha Thug Robot - Descubre &amp; Comparte GIFs">
            <a:extLst>
              <a:ext uri="{FF2B5EF4-FFF2-40B4-BE49-F238E27FC236}">
                <a16:creationId xmlns:a16="http://schemas.microsoft.com/office/drawing/2014/main" id="{2084D732-4F7E-486E-AA8F-7E0FDEAFA8D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38810" y="2477830"/>
            <a:ext cx="34290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ambridge Analytica se declara en quiebra en Estados Unidos ...">
            <a:extLst>
              <a:ext uri="{FF2B5EF4-FFF2-40B4-BE49-F238E27FC236}">
                <a16:creationId xmlns:a16="http://schemas.microsoft.com/office/drawing/2014/main" id="{F1A486F4-B667-45BC-B6D9-945A56EB96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8961" y="4678769"/>
            <a:ext cx="2966484" cy="166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0589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ndo de tecnología abstracto blanco azul. | Vector Premium">
            <a:extLst>
              <a:ext uri="{FF2B5EF4-FFF2-40B4-BE49-F238E27FC236}">
                <a16:creationId xmlns:a16="http://schemas.microsoft.com/office/drawing/2014/main" id="{8E39FF16-26EC-4D46-AE4E-1306B6009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 y="0"/>
            <a:ext cx="12197446" cy="800822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063035" y="85408"/>
            <a:ext cx="9687697" cy="1340910"/>
          </a:xfrm>
        </p:spPr>
        <p:txBody>
          <a:bodyPr>
            <a:normAutofit/>
          </a:bodyPr>
          <a:lstStyle/>
          <a:p>
            <a:pPr algn="ctr"/>
            <a:r>
              <a:rPr lang="es-ES" b="1" i="1" u="sng"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arrow" panose="020B0606020202030204" pitchFamily="34" charset="0"/>
              </a:rPr>
              <a:t>¿CÓMO CAMBIARÁ AL MUNDO LA INTELIGENCIA ARTIFICIAL?</a:t>
            </a:r>
            <a:endParaRPr lang="en-US" b="1"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arrow" panose="020B0606020202030204" pitchFamily="34" charset="0"/>
            </a:endParaRPr>
          </a:p>
        </p:txBody>
      </p:sp>
      <p:sp>
        <p:nvSpPr>
          <p:cNvPr id="3" name="Marcador de contenido 2"/>
          <p:cNvSpPr>
            <a:spLocks noGrp="1"/>
          </p:cNvSpPr>
          <p:nvPr>
            <p:ph idx="1"/>
          </p:nvPr>
        </p:nvSpPr>
        <p:spPr>
          <a:xfrm>
            <a:off x="678269" y="2001292"/>
            <a:ext cx="5416142" cy="3498171"/>
          </a:xfrm>
          <a:solidFill>
            <a:schemeClr val="accent2">
              <a:lumMod val="20000"/>
              <a:lumOff val="80000"/>
            </a:schemeClr>
          </a:solidFill>
        </p:spPr>
        <p:txBody>
          <a:bodyPr>
            <a:normAutofit/>
          </a:bodyPr>
          <a:lstStyle/>
          <a:p>
            <a:pPr marL="0" indent="0" algn="just">
              <a:buNone/>
            </a:pPr>
            <a:r>
              <a:rPr lang="es-ES" dirty="0">
                <a:latin typeface="Arial Narrow" panose="020B0606020202030204" pitchFamily="34" charset="0"/>
              </a:rPr>
              <a:t>Hay muchas maneras en las que forma parte de nuestra rutina diaria. Productos tan sencillos como Google </a:t>
            </a:r>
            <a:r>
              <a:rPr lang="es-ES" dirty="0" err="1">
                <a:latin typeface="Arial Narrow" panose="020B0606020202030204" pitchFamily="34" charset="0"/>
              </a:rPr>
              <a:t>Search</a:t>
            </a:r>
            <a:r>
              <a:rPr lang="es-ES" dirty="0">
                <a:latin typeface="Arial Narrow" panose="020B0606020202030204" pitchFamily="34" charset="0"/>
              </a:rPr>
              <a:t> ya está energizado por detrás por la inteligencia artificial, un Google </a:t>
            </a:r>
            <a:r>
              <a:rPr lang="es-ES" dirty="0" err="1">
                <a:latin typeface="Arial Narrow" panose="020B0606020202030204" pitchFamily="34" charset="0"/>
              </a:rPr>
              <a:t>Maps</a:t>
            </a:r>
            <a:r>
              <a:rPr lang="es-ES" dirty="0">
                <a:latin typeface="Arial Narrow" panose="020B0606020202030204" pitchFamily="34" charset="0"/>
              </a:rPr>
              <a:t> ya tiene inteligencia artificial. </a:t>
            </a:r>
            <a:r>
              <a:rPr lang="es-ES" dirty="0" err="1">
                <a:latin typeface="Arial Narrow" panose="020B0606020202030204" pitchFamily="34" charset="0"/>
              </a:rPr>
              <a:t>Netflix</a:t>
            </a:r>
            <a:r>
              <a:rPr lang="es-ES" dirty="0">
                <a:latin typeface="Arial Narrow" panose="020B0606020202030204" pitchFamily="34" charset="0"/>
              </a:rPr>
              <a:t>, el banco que te asigna una tarjeta de crédito en forma inmediata.</a:t>
            </a:r>
            <a:endParaRPr lang="en-US" dirty="0">
              <a:latin typeface="Arial Narrow" panose="020B0606020202030204" pitchFamily="34" charset="0"/>
            </a:endParaRPr>
          </a:p>
        </p:txBody>
      </p:sp>
      <p:pic>
        <p:nvPicPr>
          <p:cNvPr id="1026" name="Picture 2" descr="How can I get better at using Google search? | Technology | Th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640" y="1724831"/>
            <a:ext cx="2363787" cy="23637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Maps tiene nuevo look - Google Maps Commun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459" y="4387131"/>
            <a:ext cx="2024151" cy="18796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flix Latinoamérica - YouTu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364" y="2868872"/>
            <a:ext cx="1874517" cy="187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563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ndo Blanco Abstracto De La Tecnología Digital Del Círculo ...">
            <a:extLst>
              <a:ext uri="{FF2B5EF4-FFF2-40B4-BE49-F238E27FC236}">
                <a16:creationId xmlns:a16="http://schemas.microsoft.com/office/drawing/2014/main" id="{0F283B38-A40A-4F32-A467-ECE997C86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206727" y="590504"/>
            <a:ext cx="5808027" cy="1943690"/>
          </a:xfrm>
          <a:solidFill>
            <a:schemeClr val="accent3">
              <a:lumMod val="20000"/>
              <a:lumOff val="80000"/>
            </a:schemeClr>
          </a:solidFill>
        </p:spPr>
        <p:txBody>
          <a:bodyPr>
            <a:normAutofit/>
          </a:bodyPr>
          <a:lstStyle/>
          <a:p>
            <a:pPr marL="0" indent="0" algn="just">
              <a:buNone/>
            </a:pPr>
            <a:r>
              <a:rPr lang="es-ES" sz="2600" dirty="0">
                <a:latin typeface="Arial Narrow" panose="020B0606020202030204" pitchFamily="34" charset="0"/>
              </a:rPr>
              <a:t>La IA está reinventando la forma de trabajar, las estrategias comerciales y la comprensión. Esta está cambiando al mundo, al aportar un conocimiento mayor, pues está evolucionando constantemente.</a:t>
            </a:r>
            <a:endParaRPr lang="en-US" sz="2600" dirty="0">
              <a:latin typeface="Arial Narrow" panose="020B0606020202030204" pitchFamily="34" charset="0"/>
            </a:endParaRPr>
          </a:p>
          <a:p>
            <a:pPr marL="0" indent="0">
              <a:buNone/>
            </a:pPr>
            <a:endParaRPr lang="en-US" dirty="0"/>
          </a:p>
        </p:txBody>
      </p:sp>
      <p:sp>
        <p:nvSpPr>
          <p:cNvPr id="4" name="CuadroTexto 3"/>
          <p:cNvSpPr txBox="1"/>
          <p:nvPr/>
        </p:nvSpPr>
        <p:spPr>
          <a:xfrm>
            <a:off x="6557555" y="3309762"/>
            <a:ext cx="4650377" cy="2677656"/>
          </a:xfrm>
          <a:prstGeom prst="rect">
            <a:avLst/>
          </a:prstGeom>
          <a:solidFill>
            <a:schemeClr val="bg2"/>
          </a:solidFill>
        </p:spPr>
        <p:txBody>
          <a:bodyPr wrap="square" rtlCol="0">
            <a:spAutoFit/>
          </a:bodyPr>
          <a:lstStyle/>
          <a:p>
            <a:pPr algn="just"/>
            <a:r>
              <a:rPr lang="es-ES" sz="2400" dirty="0">
                <a:latin typeface="Arial Narrow" panose="020B0606020202030204" pitchFamily="34" charset="0"/>
              </a:rPr>
              <a:t>Abre un nuevo escenario de nuevos trabajos y también simplificará algunos de los empleos actuales y generará otros nuevos. Su impacto es de tal relevancia que no podemos, aún, dimensionar su verdadero alcance.</a:t>
            </a:r>
            <a:endParaRPr lang="en-US" sz="2400" dirty="0">
              <a:latin typeface="Arial Narrow" panose="020B0606020202030204" pitchFamily="34" charset="0"/>
            </a:endParaRPr>
          </a:p>
          <a:p>
            <a:endParaRPr lang="en-US" sz="2400" dirty="0"/>
          </a:p>
        </p:txBody>
      </p:sp>
      <p:pic>
        <p:nvPicPr>
          <p:cNvPr id="2052" name="Picture 4" descr="El potencial de la inteligencia artificial en la administració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727" y="2991393"/>
            <a:ext cx="5069568" cy="28500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019 es, realmente, el año del auge de la Inteligencia Artific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490" y="452180"/>
            <a:ext cx="3751688" cy="253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556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ondo tecnológico con líneas conectadas | Vector Gratis">
            <a:extLst>
              <a:ext uri="{FF2B5EF4-FFF2-40B4-BE49-F238E27FC236}">
                <a16:creationId xmlns:a16="http://schemas.microsoft.com/office/drawing/2014/main" id="{585E692C-DFBA-4450-B6E8-E32FA68B2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68"/>
            <a:ext cx="12192000" cy="683353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141413" y="0"/>
            <a:ext cx="9905998" cy="1478570"/>
          </a:xfrm>
        </p:spPr>
        <p:txBody>
          <a:bodyPr/>
          <a:lstStyle/>
          <a:p>
            <a:pPr algn="ctr"/>
            <a:r>
              <a:rPr lang="es-ES"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Narrow" panose="020B0606020202030204" pitchFamily="34" charset="0"/>
              </a:rPr>
              <a:t>¿QUÉ DESAFÍOS LE DEPARA A LA HUMANIDAD?</a:t>
            </a:r>
            <a:endParaRPr lang="en-US" dirty="0">
              <a:latin typeface="Arial Narrow" panose="020B0606020202030204" pitchFamily="34" charset="0"/>
            </a:endParaRPr>
          </a:p>
        </p:txBody>
      </p:sp>
      <p:sp>
        <p:nvSpPr>
          <p:cNvPr id="3" name="Marcador de contenido 2"/>
          <p:cNvSpPr>
            <a:spLocks noGrp="1"/>
          </p:cNvSpPr>
          <p:nvPr>
            <p:ph idx="1"/>
          </p:nvPr>
        </p:nvSpPr>
        <p:spPr>
          <a:xfrm>
            <a:off x="1481047" y="1726972"/>
            <a:ext cx="9661570" cy="2557644"/>
          </a:xfrm>
        </p:spPr>
        <p:txBody>
          <a:bodyPr/>
          <a:lstStyle/>
          <a:p>
            <a:pPr marL="0" indent="0" algn="just">
              <a:buNone/>
            </a:pPr>
            <a:r>
              <a:rPr lang="es-ES" dirty="0">
                <a:latin typeface="Arial Narrow" panose="020B0606020202030204" pitchFamily="34" charset="0"/>
              </a:rPr>
              <a:t>Empleos de actividad monótona como el sector de la industria manufacturera, atención telefónica, cajero o vigilante de seguridad son más susceptibles de gestionarse futuramente por máquinas.</a:t>
            </a:r>
            <a:endParaRPr lang="en-US" dirty="0">
              <a:latin typeface="Arial Narrow" panose="020B0606020202030204" pitchFamily="34" charset="0"/>
            </a:endParaRPr>
          </a:p>
          <a:p>
            <a:pPr marL="0" indent="0">
              <a:buNone/>
            </a:pPr>
            <a:endParaRPr lang="en-US" dirty="0"/>
          </a:p>
        </p:txBody>
      </p:sp>
      <p:pic>
        <p:nvPicPr>
          <p:cNvPr id="3074" name="Picture 2" descr="Robot y empresario. robots vs humanos, futuros conflictos d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989" y="3461657"/>
            <a:ext cx="3947686"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479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idx="1"/>
          </p:nvPr>
        </p:nvSpPr>
        <p:spPr>
          <a:xfrm>
            <a:off x="1376543" y="930140"/>
            <a:ext cx="5729650" cy="1995942"/>
          </a:xfrm>
        </p:spPr>
        <p:txBody>
          <a:bodyPr>
            <a:noAutofit/>
          </a:bodyPr>
          <a:lstStyle/>
          <a:p>
            <a:pPr marL="0" indent="0" algn="just">
              <a:buNone/>
            </a:pPr>
            <a:r>
              <a:rPr lang="es-ES" dirty="0">
                <a:latin typeface="Arial Narrow" panose="020B0606020202030204" pitchFamily="34" charset="0"/>
              </a:rPr>
              <a:t>También se menciona contador de impuesto (pues tiene una alta posibilidad de ser automatizada), analista de crédito, vendedor. Estas actividades ya han comenzado pruebas con robots.</a:t>
            </a:r>
            <a:endParaRPr lang="en-US" dirty="0">
              <a:latin typeface="Arial Narrow" panose="020B0606020202030204" pitchFamily="34" charset="0"/>
            </a:endParaRPr>
          </a:p>
        </p:txBody>
      </p:sp>
      <p:pic>
        <p:nvPicPr>
          <p:cNvPr id="4098" name="Picture 2" descr="Cuarta Revolución Industrial: una reforma para el sistema educativ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122" y="3579222"/>
            <a:ext cx="5174071" cy="27422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s 915.000 empleos que están en riesgo en el corto plaz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965" y="930139"/>
            <a:ext cx="3739086" cy="277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96901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6470D4-DA00-48BA-A762-5CF83B97334B}"/>
              </a:ext>
            </a:extLst>
          </p:cNvPr>
          <p:cNvSpPr>
            <a:spLocks noGrp="1"/>
          </p:cNvSpPr>
          <p:nvPr>
            <p:ph type="title"/>
          </p:nvPr>
        </p:nvSpPr>
        <p:spPr/>
        <p:txBody>
          <a:bodyPr>
            <a:normAutofit/>
          </a:bodyPr>
          <a:lstStyle/>
          <a:p>
            <a:r>
              <a:rPr lang="es-MX" sz="3000" dirty="0">
                <a:solidFill>
                  <a:schemeClr val="bg1"/>
                </a:solidFill>
                <a:latin typeface="Arial" panose="020B0604020202020204" pitchFamily="34" charset="0"/>
                <a:cs typeface="Arial" panose="020B0604020202020204" pitchFamily="34" charset="0"/>
              </a:rPr>
              <a:t>SINGULARIDAD TECNOLÓGICA</a:t>
            </a:r>
          </a:p>
        </p:txBody>
      </p:sp>
      <p:sp>
        <p:nvSpPr>
          <p:cNvPr id="5" name="Marcador de contenido 4">
            <a:extLst>
              <a:ext uri="{FF2B5EF4-FFF2-40B4-BE49-F238E27FC236}">
                <a16:creationId xmlns:a16="http://schemas.microsoft.com/office/drawing/2014/main" id="{734A1969-BDF3-4C5D-9471-00AF8005920A}"/>
              </a:ext>
            </a:extLst>
          </p:cNvPr>
          <p:cNvSpPr>
            <a:spLocks noGrp="1"/>
          </p:cNvSpPr>
          <p:nvPr>
            <p:ph idx="1"/>
          </p:nvPr>
        </p:nvSpPr>
        <p:spPr/>
        <p:txBody>
          <a:bodyPr>
            <a:normAutofit/>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p:txBody>
      </p:sp>
    </p:spTree>
    <p:extLst>
      <p:ext uri="{BB962C8B-B14F-4D97-AF65-F5344CB8AC3E}">
        <p14:creationId xmlns:p14="http://schemas.microsoft.com/office/powerpoint/2010/main" val="377220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DAC1B-55DE-4B7A-8FD7-03929B815E46}"/>
              </a:ext>
            </a:extLst>
          </p:cNvPr>
          <p:cNvSpPr>
            <a:spLocks noGrp="1"/>
          </p:cNvSpPr>
          <p:nvPr>
            <p:ph type="title"/>
          </p:nvPr>
        </p:nvSpPr>
        <p:spPr/>
        <p:txBody>
          <a:bodyPr>
            <a:normAutofit/>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p>
        </p:txBody>
      </p:sp>
      <p:sp>
        <p:nvSpPr>
          <p:cNvPr id="3" name="Marcador de contenido 2">
            <a:extLst>
              <a:ext uri="{FF2B5EF4-FFF2-40B4-BE49-F238E27FC236}">
                <a16:creationId xmlns:a16="http://schemas.microsoft.com/office/drawing/2014/main" id="{E244C130-C3FE-44FA-9D46-0ECE9A76206D}"/>
              </a:ext>
            </a:extLst>
          </p:cNvPr>
          <p:cNvSpPr>
            <a:spLocks noGrp="1"/>
          </p:cNvSpPr>
          <p:nvPr>
            <p:ph idx="1"/>
          </p:nvPr>
        </p:nvSpPr>
        <p:spPr/>
        <p:txBody>
          <a:bodyPr>
            <a:normAutofit/>
          </a:bodyPr>
          <a:lstStyle/>
          <a:p>
            <a:r>
              <a:rPr lang="es-MX" sz="3000" dirty="0">
                <a:solidFill>
                  <a:schemeClr val="bg1"/>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a:p>
            <a:endParaRPr lang="es-MX" sz="3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9094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2E6BF-107F-4C09-8C4C-E3112A7AAD68}"/>
              </a:ext>
            </a:extLst>
          </p:cNvPr>
          <p:cNvSpPr>
            <a:spLocks noGrp="1"/>
          </p:cNvSpPr>
          <p:nvPr>
            <p:ph type="title"/>
          </p:nvPr>
        </p:nvSpPr>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9D6BEC23-79E3-4CBE-B5D5-F4CF4F4CA864}"/>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3000" dirty="0">
                <a:solidFill>
                  <a:schemeClr val="bg1"/>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endParaRPr lang="es-MX" dirty="0">
              <a:solidFill>
                <a:schemeClr val="tx1">
                  <a:lumMod val="75000"/>
                  <a:lumOff val="25000"/>
                </a:schemeClr>
              </a:solidFill>
            </a:endParaRPr>
          </a:p>
        </p:txBody>
      </p:sp>
    </p:spTree>
    <p:extLst>
      <p:ext uri="{BB962C8B-B14F-4D97-AF65-F5344CB8AC3E}">
        <p14:creationId xmlns:p14="http://schemas.microsoft.com/office/powerpoint/2010/main" val="5980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3FA9-FEB1-4CE5-8643-8D2C2CA73193}"/>
              </a:ext>
            </a:extLst>
          </p:cNvPr>
          <p:cNvSpPr>
            <a:spLocks noGrp="1"/>
          </p:cNvSpPr>
          <p:nvPr>
            <p:ph type="title"/>
          </p:nvPr>
        </p:nvSpPr>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E8C116CE-A3FD-4B34-AA59-F94EC1185D0B}"/>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3000" dirty="0">
                <a:solidFill>
                  <a:schemeClr val="bg1"/>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p:txBody>
      </p:sp>
    </p:spTree>
    <p:extLst>
      <p:ext uri="{BB962C8B-B14F-4D97-AF65-F5344CB8AC3E}">
        <p14:creationId xmlns:p14="http://schemas.microsoft.com/office/powerpoint/2010/main" val="278187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EDB24-11A0-42CB-B5FB-43242C956071}"/>
              </a:ext>
            </a:extLst>
          </p:cNvPr>
          <p:cNvSpPr>
            <a:spLocks noGrp="1"/>
          </p:cNvSpPr>
          <p:nvPr>
            <p:ph type="title"/>
          </p:nvPr>
        </p:nvSpPr>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F2E97B5A-43C2-41AB-9886-30CBB8BD72F1}"/>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3000" dirty="0">
                <a:solidFill>
                  <a:schemeClr val="bg1"/>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a:p>
            <a:endParaRPr lang="es-MX" dirty="0"/>
          </a:p>
        </p:txBody>
      </p:sp>
    </p:spTree>
    <p:extLst>
      <p:ext uri="{BB962C8B-B14F-4D97-AF65-F5344CB8AC3E}">
        <p14:creationId xmlns:p14="http://schemas.microsoft.com/office/powerpoint/2010/main" val="2644598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 Qué es la ROBÓTICA, tipos y muchos ejemplos en 2020">
            <a:extLst>
              <a:ext uri="{FF2B5EF4-FFF2-40B4-BE49-F238E27FC236}">
                <a16:creationId xmlns:a16="http://schemas.microsoft.com/office/drawing/2014/main" id="{A480FE0D-76E0-41AA-A077-A975827D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2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96238" y="981116"/>
            <a:ext cx="11275062" cy="4801314"/>
          </a:xfrm>
          <a:prstGeom prst="rect">
            <a:avLst/>
          </a:prstGeom>
          <a:solidFill>
            <a:schemeClr val="accent2">
              <a:lumMod val="20000"/>
              <a:lumOff val="80000"/>
              <a:alpha val="72000"/>
            </a:schemeClr>
          </a:solidFill>
          <a:effectLst>
            <a:glow rad="127000">
              <a:schemeClr val="accent1">
                <a:alpha val="74000"/>
              </a:schemeClr>
            </a:glow>
            <a:reflection endPos="0" dist="50800" dir="5400000" sy="-100000" algn="bl" rotWithShape="0"/>
          </a:effectLst>
        </p:spPr>
        <p:txBody>
          <a:bodyPr wrap="square">
            <a:spAutoFit/>
          </a:bodyPr>
          <a:lstStyle/>
          <a:p>
            <a:pPr algn="just"/>
            <a:r>
              <a:rPr lang="es-MX" dirty="0">
                <a:latin typeface="Roboto" pitchFamily="2" charset="0"/>
                <a:ea typeface="Roboto" pitchFamily="2" charset="0"/>
              </a:rPr>
              <a:t>TIPOS DE INTELIGENCIA ARTIFICIAL</a:t>
            </a:r>
          </a:p>
          <a:p>
            <a:pPr algn="just"/>
            <a:endParaRPr lang="es-MX" dirty="0">
              <a:latin typeface="Roboto" pitchFamily="2" charset="0"/>
              <a:ea typeface="Roboto" pitchFamily="2" charset="0"/>
            </a:endParaRPr>
          </a:p>
          <a:p>
            <a:pPr algn="just"/>
            <a:r>
              <a:rPr lang="es-MX" dirty="0">
                <a:latin typeface="Roboto" pitchFamily="2" charset="0"/>
                <a:ea typeface="Roboto" pitchFamily="2" charset="0"/>
              </a:rPr>
              <a:t>Los expertos en ciencias de la computación Stuart Russell y Peter </a:t>
            </a:r>
            <a:r>
              <a:rPr lang="es-MX" dirty="0" err="1">
                <a:latin typeface="Roboto" pitchFamily="2" charset="0"/>
                <a:ea typeface="Roboto" pitchFamily="2" charset="0"/>
              </a:rPr>
              <a:t>Norvig</a:t>
            </a:r>
            <a:r>
              <a:rPr lang="es-MX" dirty="0">
                <a:latin typeface="Roboto" pitchFamily="2" charset="0"/>
                <a:ea typeface="Roboto" pitchFamily="2" charset="0"/>
              </a:rPr>
              <a:t> diferencian    varios tipos de inteligencia artificial:</a:t>
            </a:r>
          </a:p>
          <a:p>
            <a:pPr algn="just"/>
            <a:endParaRPr lang="es-MX" dirty="0">
              <a:latin typeface="Roboto" pitchFamily="2" charset="0"/>
              <a:ea typeface="Roboto" pitchFamily="2" charset="0"/>
            </a:endParaRPr>
          </a:p>
          <a:p>
            <a:pPr algn="just"/>
            <a:r>
              <a:rPr lang="es-MX" dirty="0">
                <a:latin typeface="Roboto" pitchFamily="2" charset="0"/>
                <a:ea typeface="Roboto" pitchFamily="2" charset="0"/>
              </a:rPr>
              <a:t>•	Sistemas que piensan como humanos: automatizan actividades como la toma de     decisiones, la resolución de problemas y el aprendizaje. Un ejemplo son las redes neuronales artificiales.</a:t>
            </a:r>
          </a:p>
          <a:p>
            <a:pPr algn="just"/>
            <a:endParaRPr lang="es-MX" dirty="0">
              <a:latin typeface="Roboto" pitchFamily="2" charset="0"/>
              <a:ea typeface="Roboto" pitchFamily="2" charset="0"/>
            </a:endParaRPr>
          </a:p>
          <a:p>
            <a:pPr algn="just"/>
            <a:r>
              <a:rPr lang="es-MX" dirty="0">
                <a:latin typeface="Roboto" pitchFamily="2" charset="0"/>
                <a:ea typeface="Roboto" pitchFamily="2" charset="0"/>
              </a:rPr>
              <a:t>•	Sistemas que actúan como humanos: se trata de computadoras que realizan tareas de forma similar a como lo hacen las personas. Es el caso de los robots.</a:t>
            </a:r>
          </a:p>
          <a:p>
            <a:pPr algn="just"/>
            <a:endParaRPr lang="es-MX" dirty="0">
              <a:latin typeface="Roboto" pitchFamily="2" charset="0"/>
              <a:ea typeface="Roboto" pitchFamily="2" charset="0"/>
            </a:endParaRPr>
          </a:p>
          <a:p>
            <a:pPr algn="just"/>
            <a:r>
              <a:rPr lang="es-MX" dirty="0">
                <a:latin typeface="Roboto" pitchFamily="2" charset="0"/>
                <a:ea typeface="Roboto" pitchFamily="2" charset="0"/>
              </a:rPr>
              <a:t>•	Sistemas que piensan racionalmente: intentan emular el pensamiento lógico          racional de los humanos, es decir, se investiga cómo lograr que las máquinas puedan percibir, razonar y actuar en consecuencia. Los sistemas expertos se engloban en este grupo.</a:t>
            </a:r>
          </a:p>
          <a:p>
            <a:pPr algn="just"/>
            <a:endParaRPr lang="es-MX" dirty="0">
              <a:latin typeface="Roboto" pitchFamily="2" charset="0"/>
              <a:ea typeface="Roboto" pitchFamily="2" charset="0"/>
            </a:endParaRPr>
          </a:p>
          <a:p>
            <a:pPr algn="just"/>
            <a:r>
              <a:rPr lang="es-MX" dirty="0">
                <a:latin typeface="Roboto" pitchFamily="2" charset="0"/>
                <a:ea typeface="Roboto" pitchFamily="2" charset="0"/>
              </a:rPr>
              <a:t>•	Sistemas que actúan racionalmente: idealmente, son aquellos que tratan de imitar de manera racional el comportamiento humano, como los agentes inteligentes.</a:t>
            </a:r>
          </a:p>
        </p:txBody>
      </p:sp>
    </p:spTree>
    <p:extLst>
      <p:ext uri="{BB962C8B-B14F-4D97-AF65-F5344CB8AC3E}">
        <p14:creationId xmlns:p14="http://schemas.microsoft.com/office/powerpoint/2010/main" val="1530550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2E638-60D8-4870-8BD9-F640D649C7F7}"/>
              </a:ext>
            </a:extLst>
          </p:cNvPr>
          <p:cNvSpPr>
            <a:spLocks noGrp="1"/>
          </p:cNvSpPr>
          <p:nvPr>
            <p:ph type="title"/>
          </p:nvPr>
        </p:nvSpPr>
        <p:spPr>
          <a:xfrm>
            <a:off x="838200" y="365125"/>
            <a:ext cx="10515600" cy="1325563"/>
          </a:xfrm>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684B94BC-BFA1-4B70-BBAB-6035C8E97DB1}"/>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3000" dirty="0">
                <a:solidFill>
                  <a:schemeClr val="bg1"/>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a:p>
            <a:endParaRPr lang="es-MX" dirty="0"/>
          </a:p>
        </p:txBody>
      </p:sp>
    </p:spTree>
    <p:extLst>
      <p:ext uri="{BB962C8B-B14F-4D97-AF65-F5344CB8AC3E}">
        <p14:creationId xmlns:p14="http://schemas.microsoft.com/office/powerpoint/2010/main" val="2547697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F996B-BC96-4B4D-927F-8BB6E1C1F0B9}"/>
              </a:ext>
            </a:extLst>
          </p:cNvPr>
          <p:cNvSpPr>
            <a:spLocks noGrp="1"/>
          </p:cNvSpPr>
          <p:nvPr>
            <p:ph type="title"/>
          </p:nvPr>
        </p:nvSpPr>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CFDA780C-9F20-4568-BAC3-7094A4D6B610}"/>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3000" dirty="0">
                <a:solidFill>
                  <a:schemeClr val="bg1"/>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a:p>
            <a:endParaRPr lang="es-MX" dirty="0"/>
          </a:p>
        </p:txBody>
      </p:sp>
    </p:spTree>
    <p:extLst>
      <p:ext uri="{BB962C8B-B14F-4D97-AF65-F5344CB8AC3E}">
        <p14:creationId xmlns:p14="http://schemas.microsoft.com/office/powerpoint/2010/main" val="350163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FBF9A-050A-4F47-9D0D-0AD225679405}"/>
              </a:ext>
            </a:extLst>
          </p:cNvPr>
          <p:cNvSpPr>
            <a:spLocks noGrp="1"/>
          </p:cNvSpPr>
          <p:nvPr>
            <p:ph type="title"/>
          </p:nvPr>
        </p:nvSpPr>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C17F0953-A25B-4F30-9FD3-C0CD46582415}"/>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3000" dirty="0">
                <a:solidFill>
                  <a:schemeClr val="bg1"/>
                </a:solidFill>
                <a:latin typeface="Arial" panose="020B0604020202020204" pitchFamily="34" charset="0"/>
                <a:cs typeface="Arial" panose="020B0604020202020204" pitchFamily="34" charset="0"/>
              </a:rPr>
              <a:t>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Máquinas de reparación molecular</a:t>
            </a:r>
          </a:p>
          <a:p>
            <a:endParaRPr lang="es-MX" dirty="0"/>
          </a:p>
        </p:txBody>
      </p:sp>
    </p:spTree>
    <p:extLst>
      <p:ext uri="{BB962C8B-B14F-4D97-AF65-F5344CB8AC3E}">
        <p14:creationId xmlns:p14="http://schemas.microsoft.com/office/powerpoint/2010/main" val="533123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4A20A6-9EDC-406B-B3CC-4B673188E64B}"/>
              </a:ext>
            </a:extLst>
          </p:cNvPr>
          <p:cNvSpPr>
            <a:spLocks noGrp="1"/>
          </p:cNvSpPr>
          <p:nvPr>
            <p:ph type="title"/>
          </p:nvPr>
        </p:nvSpPr>
        <p:spPr/>
        <p:txBody>
          <a:bodyPr/>
          <a:lstStyle/>
          <a:p>
            <a:r>
              <a:rPr lang="es-MX" sz="1400" dirty="0">
                <a:solidFill>
                  <a:schemeClr val="tx1">
                    <a:lumMod val="75000"/>
                    <a:lumOff val="25000"/>
                  </a:schemeClr>
                </a:solidFill>
                <a:latin typeface="Arial" panose="020B0604020202020204" pitchFamily="34" charset="0"/>
                <a:cs typeface="Arial" panose="020B0604020202020204" pitchFamily="34" charset="0"/>
              </a:rPr>
              <a:t>SINGULARIDAD TECNOLÓGICA</a:t>
            </a:r>
            <a:endParaRPr lang="es-MX" dirty="0">
              <a:solidFill>
                <a:schemeClr val="tx1">
                  <a:lumMod val="75000"/>
                  <a:lumOff val="25000"/>
                </a:schemeClr>
              </a:solidFill>
            </a:endParaRPr>
          </a:p>
        </p:txBody>
      </p:sp>
      <p:sp>
        <p:nvSpPr>
          <p:cNvPr id="3" name="Marcador de contenido 2">
            <a:extLst>
              <a:ext uri="{FF2B5EF4-FFF2-40B4-BE49-F238E27FC236}">
                <a16:creationId xmlns:a16="http://schemas.microsoft.com/office/drawing/2014/main" id="{E245F727-CB02-43B4-853C-72C4B46E8822}"/>
              </a:ext>
            </a:extLst>
          </p:cNvPr>
          <p:cNvSpPr>
            <a:spLocks noGrp="1"/>
          </p:cNvSpPr>
          <p:nvPr>
            <p:ph idx="1"/>
          </p:nvPr>
        </p:nvSpPr>
        <p:spPr/>
        <p:txBody>
          <a:bodyPr/>
          <a:lstStyle/>
          <a:p>
            <a:pPr lvl="0"/>
            <a:r>
              <a:rPr lang="es-MX" sz="1400" dirty="0">
                <a:solidFill>
                  <a:schemeClr val="tx1">
                    <a:lumMod val="75000"/>
                    <a:lumOff val="25000"/>
                  </a:schemeClr>
                </a:solidFill>
                <a:latin typeface="Arial" panose="020B0604020202020204" pitchFamily="34" charset="0"/>
                <a:cs typeface="Arial" panose="020B0604020202020204" pitchFamily="34" charset="0"/>
              </a:rPr>
              <a:t>advenimiento hipotético de inteligencia artificial</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Vernor Vinge</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Ordenadores superinteligentes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Redes computacionales</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Interacción ser humano – ordenador</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Manipulación genética</a:t>
            </a:r>
          </a:p>
          <a:p>
            <a:pPr lvl="0"/>
            <a:r>
              <a:rPr lang="es-MX" sz="1400" dirty="0">
                <a:solidFill>
                  <a:schemeClr val="tx1">
                    <a:lumMod val="75000"/>
                    <a:lumOff val="25000"/>
                  </a:schemeClr>
                </a:solidFill>
                <a:latin typeface="Arial" panose="020B0604020202020204" pitchFamily="34" charset="0"/>
                <a:cs typeface="Arial" panose="020B0604020202020204" pitchFamily="34" charset="0"/>
              </a:rPr>
              <a:t>Inteligencia artificial</a:t>
            </a:r>
          </a:p>
          <a:p>
            <a:pPr lvl="0"/>
            <a:r>
              <a:rPr lang="es-MX" sz="3000" dirty="0">
                <a:solidFill>
                  <a:schemeClr val="bg1"/>
                </a:solidFill>
                <a:latin typeface="Arial" panose="020B0604020202020204" pitchFamily="34" charset="0"/>
                <a:cs typeface="Arial" panose="020B0604020202020204" pitchFamily="34" charset="0"/>
              </a:rPr>
              <a:t>Máquinas de reparación molecular</a:t>
            </a:r>
          </a:p>
          <a:p>
            <a:endParaRPr lang="es-MX" dirty="0"/>
          </a:p>
        </p:txBody>
      </p:sp>
    </p:spTree>
    <p:extLst>
      <p:ext uri="{BB962C8B-B14F-4D97-AF65-F5344CB8AC3E}">
        <p14:creationId xmlns:p14="http://schemas.microsoft.com/office/powerpoint/2010/main" val="83232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31371" y="548680"/>
            <a:ext cx="8019200" cy="1143200"/>
          </a:xfrm>
          <a:prstGeom prst="rect">
            <a:avLst/>
          </a:prstGeom>
        </p:spPr>
        <p:txBody>
          <a:bodyPr spcFirstLastPara="1" wrap="square" lIns="0" tIns="0" rIns="0" bIns="0" anchor="b" anchorCtr="0">
            <a:noAutofit/>
          </a:bodyPr>
          <a:lstStyle/>
          <a:p>
            <a:r>
              <a:rPr lang="es-PA" dirty="0"/>
              <a:t>Como empezar en el mundo de la inteligencia artificial?</a:t>
            </a:r>
            <a:endParaRPr dirty="0"/>
          </a:p>
        </p:txBody>
      </p:sp>
      <p:sp>
        <p:nvSpPr>
          <p:cNvPr id="75" name="Google Shape;75;p1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34</a:t>
            </a:fld>
            <a:endParaRPr kern="0">
              <a:solidFill>
                <a:srgbClr val="FFFFFF"/>
              </a:solidFill>
            </a:endParaRPr>
          </a:p>
        </p:txBody>
      </p:sp>
      <p:sp>
        <p:nvSpPr>
          <p:cNvPr id="7" name="TextBox 6"/>
          <p:cNvSpPr txBox="1"/>
          <p:nvPr/>
        </p:nvSpPr>
        <p:spPr>
          <a:xfrm>
            <a:off x="268521" y="2660916"/>
            <a:ext cx="3185487" cy="2103589"/>
          </a:xfrm>
          <a:prstGeom prst="rect">
            <a:avLst/>
          </a:prstGeom>
          <a:noFill/>
        </p:spPr>
        <p:txBody>
          <a:bodyPr wrap="none" rtlCol="0">
            <a:spAutoFit/>
          </a:bodyPr>
          <a:lstStyle/>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Iniciando con cursos en:</a:t>
            </a:r>
          </a:p>
          <a:p>
            <a:pPr defTabSz="1219170">
              <a:buClr>
                <a:srgbClr val="000000"/>
              </a:buClr>
            </a:pPr>
            <a:endParaRPr lang="es-PA" sz="1867" kern="0" dirty="0">
              <a:solidFill>
                <a:srgbClr val="FFFFFF"/>
              </a:solidFill>
              <a:latin typeface="Lexend Deca" panose="020B0604020202020204" charset="0"/>
              <a:cs typeface="Lexend Deca" panose="020B0604020202020204" charset="0"/>
              <a:sym typeface="Arial"/>
            </a:endParaRPr>
          </a:p>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1. Cálculo diferencial</a:t>
            </a:r>
          </a:p>
          <a:p>
            <a:pPr defTabSz="1219170">
              <a:buClr>
                <a:srgbClr val="000000"/>
              </a:buClr>
            </a:pPr>
            <a:endParaRPr lang="es-PA" sz="1867" kern="0" dirty="0">
              <a:solidFill>
                <a:srgbClr val="FFFFFF"/>
              </a:solidFill>
              <a:latin typeface="Lexend Deca" panose="020B0604020202020204" charset="0"/>
              <a:cs typeface="Lexend Deca" panose="020B0604020202020204" charset="0"/>
              <a:sym typeface="Arial"/>
            </a:endParaRPr>
          </a:p>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2. Álgebra lineal</a:t>
            </a:r>
          </a:p>
          <a:p>
            <a:pPr defTabSz="1219170">
              <a:buClr>
                <a:srgbClr val="000000"/>
              </a:buClr>
            </a:pPr>
            <a:endParaRPr lang="es-PA" sz="1867" kern="0" dirty="0">
              <a:solidFill>
                <a:srgbClr val="FFFFFF"/>
              </a:solidFill>
              <a:latin typeface="Lexend Deca" panose="020B0604020202020204" charset="0"/>
              <a:cs typeface="Lexend Deca" panose="020B0604020202020204" charset="0"/>
              <a:sym typeface="Arial"/>
            </a:endParaRPr>
          </a:p>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3. Probabilidad y estadística</a:t>
            </a:r>
            <a:endParaRPr lang="es-MX" sz="1867" kern="0" dirty="0">
              <a:solidFill>
                <a:srgbClr val="FFFFFF"/>
              </a:solidFill>
              <a:latin typeface="Lexend Deca" panose="020B0604020202020204" charset="0"/>
              <a:cs typeface="Lexend Deca" panose="020B0604020202020204" charset="0"/>
              <a:sym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4485118"/>
            <a:ext cx="3789141" cy="2125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4246" y="1988840"/>
            <a:ext cx="3533311" cy="2280411"/>
          </a:xfrm>
          <a:prstGeom prst="rect">
            <a:avLst/>
          </a:prstGeom>
          <a:ln>
            <a:noFill/>
          </a:ln>
          <a:effectLst>
            <a:outerShdw blurRad="190500" algn="tl" rotWithShape="0">
              <a:srgbClr val="000000">
                <a:alpha val="70000"/>
              </a:srgbClr>
            </a:outerShdw>
          </a:effectLst>
          <a:scene3d>
            <a:camera prst="perspectiveLef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3339" y="5528072"/>
            <a:ext cx="4704523" cy="954300"/>
          </a:xfrm>
          <a:prstGeom prst="rect">
            <a:avLst/>
          </a:prstGeom>
          <a:noFill/>
        </p:spPr>
        <p:txBody>
          <a:bodyPr wrap="square" rtlCol="0">
            <a:spAutoFit/>
          </a:bodyPr>
          <a:lstStyle/>
          <a:p>
            <a:pPr algn="just"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Estos cursos los puedes tomar en línea a través de plataformas como Coursera, edX y Khan Academy.</a:t>
            </a:r>
            <a:endParaRPr lang="es-MX" sz="1867" kern="0" dirty="0">
              <a:solidFill>
                <a:srgbClr val="FFFFFF"/>
              </a:solidFill>
              <a:latin typeface="Lexend Deca" panose="020B0604020202020204" charset="0"/>
              <a:cs typeface="Lexend Deca" panose="020B0604020202020204" charset="0"/>
              <a:sym typeface="Arial"/>
            </a:endParaRPr>
          </a:p>
        </p:txBody>
      </p:sp>
    </p:spTree>
    <p:extLst>
      <p:ext uri="{BB962C8B-B14F-4D97-AF65-F5344CB8AC3E}">
        <p14:creationId xmlns:p14="http://schemas.microsoft.com/office/powerpoint/2010/main" val="4292199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3" name="Google Shape;83;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35</a:t>
            </a:fld>
            <a:endParaRPr kern="0">
              <a:solidFill>
                <a:srgbClr val="FFFFFF"/>
              </a:solidFill>
            </a:endParaRPr>
          </a:p>
        </p:txBody>
      </p:sp>
      <p:sp>
        <p:nvSpPr>
          <p:cNvPr id="2" name="TextBox 1"/>
          <p:cNvSpPr txBox="1"/>
          <p:nvPr/>
        </p:nvSpPr>
        <p:spPr>
          <a:xfrm>
            <a:off x="431371" y="637448"/>
            <a:ext cx="3239990" cy="2554738"/>
          </a:xfrm>
          <a:prstGeom prst="rect">
            <a:avLst/>
          </a:prstGeom>
          <a:noFill/>
        </p:spPr>
        <p:txBody>
          <a:bodyPr wrap="none" rtlCol="0">
            <a:spAutoFit/>
          </a:bodyPr>
          <a:lstStyle/>
          <a:p>
            <a:pPr defTabSz="1219170">
              <a:buClr>
                <a:srgbClr val="000000"/>
              </a:buClr>
            </a:pPr>
            <a:r>
              <a:rPr lang="es-PA" sz="2400" kern="0" dirty="0">
                <a:solidFill>
                  <a:srgbClr val="FFFFFF"/>
                </a:solidFill>
                <a:latin typeface="Lexend Deca" panose="020B0604020202020204" charset="0"/>
                <a:cs typeface="Lexend Deca" panose="020B0604020202020204" charset="0"/>
                <a:sym typeface="Arial"/>
              </a:rPr>
              <a:t>Seguido de cursos en</a:t>
            </a:r>
            <a:r>
              <a:rPr lang="es-PA" sz="2133" kern="0" dirty="0">
                <a:solidFill>
                  <a:srgbClr val="FFFFFF"/>
                </a:solidFill>
                <a:latin typeface="Lexend Deca" panose="020B0604020202020204" charset="0"/>
                <a:cs typeface="Lexend Deca" panose="020B0604020202020204" charset="0"/>
                <a:sym typeface="Arial"/>
              </a:rPr>
              <a:t>:</a:t>
            </a:r>
          </a:p>
          <a:p>
            <a:pPr defTabSz="1219170">
              <a:buClr>
                <a:srgbClr val="000000"/>
              </a:buClr>
            </a:pPr>
            <a:endParaRPr lang="es-PA" sz="2133" kern="0" dirty="0">
              <a:solidFill>
                <a:srgbClr val="FFFFFF"/>
              </a:solidFill>
              <a:latin typeface="Lexend Deca" panose="020B0604020202020204" charset="0"/>
              <a:cs typeface="Lexend Deca" panose="020B0604020202020204" charset="0"/>
              <a:sym typeface="Arial"/>
            </a:endParaRPr>
          </a:p>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1. PyTorch</a:t>
            </a:r>
          </a:p>
          <a:p>
            <a:pPr defTabSz="1219170">
              <a:buClr>
                <a:srgbClr val="000000"/>
              </a:buClr>
            </a:pPr>
            <a:endParaRPr lang="es-PA" sz="1867" kern="0" dirty="0">
              <a:solidFill>
                <a:srgbClr val="FFFFFF"/>
              </a:solidFill>
              <a:latin typeface="Lexend Deca" panose="020B0604020202020204" charset="0"/>
              <a:cs typeface="Lexend Deca" panose="020B0604020202020204" charset="0"/>
              <a:sym typeface="Arial"/>
            </a:endParaRPr>
          </a:p>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2. Python</a:t>
            </a:r>
          </a:p>
          <a:p>
            <a:pPr defTabSz="1219170">
              <a:buClr>
                <a:srgbClr val="000000"/>
              </a:buClr>
            </a:pPr>
            <a:endParaRPr lang="es-PA" sz="1867" kern="0" dirty="0">
              <a:solidFill>
                <a:srgbClr val="FFFFFF"/>
              </a:solidFill>
              <a:latin typeface="Lexend Deca" panose="020B0604020202020204" charset="0"/>
              <a:cs typeface="Lexend Deca" panose="020B0604020202020204" charset="0"/>
              <a:sym typeface="Arial"/>
            </a:endParaRPr>
          </a:p>
          <a:p>
            <a:pPr defTabSz="1219170">
              <a:buClr>
                <a:srgbClr val="000000"/>
              </a:buClr>
            </a:pPr>
            <a:r>
              <a:rPr lang="es-PA" sz="1867" kern="0" dirty="0">
                <a:solidFill>
                  <a:srgbClr val="FFFFFF"/>
                </a:solidFill>
                <a:latin typeface="Lexend Deca" panose="020B0604020202020204" charset="0"/>
                <a:cs typeface="Lexend Deca" panose="020B0604020202020204" charset="0"/>
                <a:sym typeface="Arial"/>
              </a:rPr>
              <a:t>3. Programación R</a:t>
            </a:r>
          </a:p>
          <a:p>
            <a:pPr defTabSz="1219170">
              <a:buClr>
                <a:srgbClr val="000000"/>
              </a:buClr>
            </a:pPr>
            <a:r>
              <a:rPr lang="es-PA" sz="2133" kern="0" dirty="0">
                <a:solidFill>
                  <a:srgbClr val="FFFFFF"/>
                </a:solidFill>
                <a:latin typeface="Lexend Deca" panose="020B0604020202020204" charset="0"/>
                <a:cs typeface="Lexend Deca" panose="020B0604020202020204" charset="0"/>
                <a:sym typeface="Arial"/>
              </a:rPr>
              <a:t> </a:t>
            </a:r>
            <a:endParaRPr lang="es-MX" sz="2133" kern="0" dirty="0">
              <a:solidFill>
                <a:srgbClr val="FFFFFF"/>
              </a:solidFill>
              <a:latin typeface="Lexend Deca" panose="020B0604020202020204" charset="0"/>
              <a:cs typeface="Lexend Deca" panose="020B0604020202020204" charset="0"/>
              <a:sym typeface="Arial"/>
            </a:endParaRPr>
          </a:p>
        </p:txBody>
      </p:sp>
      <p:sp>
        <p:nvSpPr>
          <p:cNvPr id="3" name="TextBox 2"/>
          <p:cNvSpPr txBox="1"/>
          <p:nvPr/>
        </p:nvSpPr>
        <p:spPr>
          <a:xfrm>
            <a:off x="143339" y="6213309"/>
            <a:ext cx="6869188" cy="420564"/>
          </a:xfrm>
          <a:prstGeom prst="rect">
            <a:avLst/>
          </a:prstGeom>
          <a:noFill/>
        </p:spPr>
        <p:txBody>
          <a:bodyPr wrap="none" rtlCol="0">
            <a:spAutoFit/>
          </a:bodyPr>
          <a:lstStyle/>
          <a:p>
            <a:pPr defTabSz="1219170">
              <a:buClr>
                <a:srgbClr val="000000"/>
              </a:buClr>
            </a:pPr>
            <a:r>
              <a:rPr lang="es-PA" sz="2133" kern="0" dirty="0">
                <a:solidFill>
                  <a:srgbClr val="FFFFFF"/>
                </a:solidFill>
                <a:latin typeface="Lexend Deca" panose="020B0604020202020204" charset="0"/>
                <a:cs typeface="Lexend Deca" panose="020B0604020202020204" charset="0"/>
                <a:sym typeface="Arial"/>
              </a:rPr>
              <a:t>Terminando con cursos y libros de dificultad superiores</a:t>
            </a:r>
            <a:endParaRPr lang="es-MX" sz="2133" kern="0" dirty="0">
              <a:solidFill>
                <a:srgbClr val="FFFFFF"/>
              </a:solidFill>
              <a:latin typeface="Lexend Deca" panose="020B0604020202020204" charset="0"/>
              <a:cs typeface="Lexend Deca" panose="020B0604020202020204" charset="0"/>
              <a:sym typeface="Arial"/>
            </a:endParaRPr>
          </a:p>
        </p:txBody>
      </p:sp>
      <p:sp>
        <p:nvSpPr>
          <p:cNvPr id="4" name="TextBox 3"/>
          <p:cNvSpPr txBox="1"/>
          <p:nvPr/>
        </p:nvSpPr>
        <p:spPr>
          <a:xfrm>
            <a:off x="143339" y="3140968"/>
            <a:ext cx="4800533" cy="1323439"/>
          </a:xfrm>
          <a:prstGeom prst="rect">
            <a:avLst/>
          </a:prstGeom>
          <a:noFill/>
        </p:spPr>
        <p:txBody>
          <a:bodyPr wrap="square" rtlCol="0">
            <a:spAutoFit/>
          </a:bodyPr>
          <a:lstStyle/>
          <a:p>
            <a:pPr algn="just" defTabSz="1219170">
              <a:buClr>
                <a:srgbClr val="000000"/>
              </a:buClr>
            </a:pPr>
            <a:r>
              <a:rPr lang="es-PA" sz="1600" kern="0" dirty="0">
                <a:solidFill>
                  <a:srgbClr val="FFFFFF"/>
                </a:solidFill>
                <a:latin typeface="Lexend Deca" panose="020B0604020202020204" charset="0"/>
                <a:cs typeface="Lexend Deca" panose="020B0604020202020204" charset="0"/>
                <a:sym typeface="Arial"/>
              </a:rPr>
              <a:t>Estos cursos se pueden conseguir en muchos sitios con tutoriales de programación. Cabe resaltar que para llegar aprender de IA se debe tener conocimientos previos en programación, computación, lógica.</a:t>
            </a:r>
            <a:endParaRPr lang="es-MX" sz="1600" kern="0" dirty="0">
              <a:solidFill>
                <a:srgbClr val="FFFFFF"/>
              </a:solidFill>
              <a:latin typeface="Lexend Deca" panose="020B0604020202020204" charset="0"/>
              <a:cs typeface="Lexend Deca" panose="020B0604020202020204" charset="0"/>
              <a:sym typeface="Aria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149" y="637449"/>
            <a:ext cx="3714604" cy="20110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032" y="3943496"/>
            <a:ext cx="5280587" cy="1103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40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F by National Geographic Channel - Find &amp; Share on GIPHY">
            <a:extLst>
              <a:ext uri="{FF2B5EF4-FFF2-40B4-BE49-F238E27FC236}">
                <a16:creationId xmlns:a16="http://schemas.microsoft.com/office/drawing/2014/main" id="{BF60A4B7-99D1-4F27-B03F-0AE3178A141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83424" y="4140233"/>
            <a:ext cx="3638676" cy="204675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21AED07B-C51E-476D-90DA-76D577028D1F}"/>
              </a:ext>
            </a:extLst>
          </p:cNvPr>
          <p:cNvSpPr>
            <a:spLocks noGrp="1"/>
          </p:cNvSpPr>
          <p:nvPr>
            <p:ph type="sldNum" idx="12"/>
          </p:nvPr>
        </p:nvSpPr>
        <p:spPr/>
        <p:txBody>
          <a:bodyPr/>
          <a:lstStyle/>
          <a:p>
            <a:pPr defTabSz="1219170">
              <a:buClr>
                <a:srgbClr val="000000"/>
              </a:buClr>
            </a:pPr>
            <a:fld id="{00000000-1234-1234-1234-123412341234}" type="slidenum">
              <a:rPr lang="es-PA" kern="0" smtClean="0">
                <a:solidFill>
                  <a:srgbClr val="FFFFFF"/>
                </a:solidFill>
              </a:rPr>
              <a:pPr defTabSz="1219170">
                <a:buClr>
                  <a:srgbClr val="000000"/>
                </a:buClr>
              </a:pPr>
              <a:t>36</a:t>
            </a:fld>
            <a:endParaRPr lang="es-PA" kern="0">
              <a:solidFill>
                <a:srgbClr val="FFFFFF"/>
              </a:solidFill>
            </a:endParaRPr>
          </a:p>
        </p:txBody>
      </p:sp>
      <p:sp>
        <p:nvSpPr>
          <p:cNvPr id="3" name="Rectángulo 2">
            <a:extLst>
              <a:ext uri="{FF2B5EF4-FFF2-40B4-BE49-F238E27FC236}">
                <a16:creationId xmlns:a16="http://schemas.microsoft.com/office/drawing/2014/main" id="{D458CF99-E395-441E-A76C-F01524B1DD8D}"/>
              </a:ext>
            </a:extLst>
          </p:cNvPr>
          <p:cNvSpPr/>
          <p:nvPr/>
        </p:nvSpPr>
        <p:spPr>
          <a:xfrm>
            <a:off x="3233679" y="2967335"/>
            <a:ext cx="5724645"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¡Gracias por ver!</a:t>
            </a:r>
          </a:p>
        </p:txBody>
      </p:sp>
      <p:pic>
        <p:nvPicPr>
          <p:cNvPr id="1028" name="Picture 4" descr="Análisis del aprendizaje automático: preguntas y respuestas | Google">
            <a:extLst>
              <a:ext uri="{FF2B5EF4-FFF2-40B4-BE49-F238E27FC236}">
                <a16:creationId xmlns:a16="http://schemas.microsoft.com/office/drawing/2014/main" id="{1578285B-FFAA-4166-A7A4-A0889CECC2E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2568" y="155829"/>
            <a:ext cx="5060823" cy="284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84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lor pastel claro vector Fondo de cristal poli bajo. Patrón de ...">
            <a:extLst>
              <a:ext uri="{FF2B5EF4-FFF2-40B4-BE49-F238E27FC236}">
                <a16:creationId xmlns:a16="http://schemas.microsoft.com/office/drawing/2014/main" id="{4186EFD4-DEEF-479F-A7FB-7433AF804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87234" y="792039"/>
            <a:ext cx="6096000" cy="2269467"/>
          </a:xfrm>
          <a:prstGeom prst="rect">
            <a:avLst/>
          </a:prstGeom>
        </p:spPr>
        <p:txBody>
          <a:bodyPr>
            <a:spAutoFit/>
          </a:bodyPr>
          <a:lstStyle/>
          <a:p>
            <a:pPr algn="just">
              <a:lnSpc>
                <a:spcPct val="107000"/>
              </a:lnSpc>
              <a:spcAft>
                <a:spcPts val="800"/>
              </a:spcAft>
            </a:pPr>
            <a:r>
              <a:rPr lang="es-PA" dirty="0">
                <a:latin typeface="Roboto" pitchFamily="2" charset="0"/>
                <a:ea typeface="Roboto" pitchFamily="2" charset="0"/>
                <a:cs typeface="Times New Roman" panose="02020603050405020304" pitchFamily="18" charset="0"/>
              </a:rPr>
              <a:t>APLICACIONES PRÁCTICAS DE LA INTELIGENCIA ARTIFICIAL</a:t>
            </a:r>
            <a:endParaRPr lang="en-US" sz="1600" dirty="0">
              <a:latin typeface="Roboto" pitchFamily="2" charset="0"/>
              <a:ea typeface="Roboto" pitchFamily="2" charset="0"/>
              <a:cs typeface="Times New Roman" panose="02020603050405020304" pitchFamily="18" charset="0"/>
            </a:endParaRPr>
          </a:p>
          <a:p>
            <a:pPr algn="just">
              <a:lnSpc>
                <a:spcPct val="107000"/>
              </a:lnSpc>
              <a:spcAft>
                <a:spcPts val="800"/>
              </a:spcAft>
            </a:pPr>
            <a:r>
              <a:rPr lang="es-PA" dirty="0">
                <a:latin typeface="Roboto" pitchFamily="2" charset="0"/>
                <a:ea typeface="Roboto" pitchFamily="2" charset="0"/>
                <a:cs typeface="Times New Roman" panose="02020603050405020304" pitchFamily="18" charset="0"/>
              </a:rPr>
              <a:t>La IA está presente en la detección facial de los móviles, en los asistentes virtuales de voz como </a:t>
            </a:r>
            <a:r>
              <a:rPr lang="es-PA" dirty="0" err="1">
                <a:latin typeface="Roboto" pitchFamily="2" charset="0"/>
                <a:ea typeface="Roboto" pitchFamily="2" charset="0"/>
                <a:cs typeface="Times New Roman" panose="02020603050405020304" pitchFamily="18" charset="0"/>
              </a:rPr>
              <a:t>Siri</a:t>
            </a:r>
            <a:r>
              <a:rPr lang="es-PA" dirty="0">
                <a:latin typeface="Roboto" pitchFamily="2" charset="0"/>
                <a:ea typeface="Roboto" pitchFamily="2" charset="0"/>
                <a:cs typeface="Times New Roman" panose="02020603050405020304" pitchFamily="18" charset="0"/>
              </a:rPr>
              <a:t> de Apple, Alexa de Amazon o Cortana de Microsoft y está integrada en nuestros dispositivos cotidianos a través de </a:t>
            </a:r>
            <a:r>
              <a:rPr lang="es-PA" dirty="0" err="1">
                <a:latin typeface="Roboto" pitchFamily="2" charset="0"/>
                <a:ea typeface="Roboto" pitchFamily="2" charset="0"/>
                <a:cs typeface="Times New Roman" panose="02020603050405020304" pitchFamily="18" charset="0"/>
              </a:rPr>
              <a:t>bots</a:t>
            </a:r>
            <a:r>
              <a:rPr lang="es-PA" dirty="0">
                <a:latin typeface="Roboto" pitchFamily="2" charset="0"/>
                <a:ea typeface="Roboto" pitchFamily="2" charset="0"/>
                <a:cs typeface="Times New Roman" panose="02020603050405020304" pitchFamily="18" charset="0"/>
              </a:rPr>
              <a:t> (abreviatura de robots) o aplicaciones para móvil</a:t>
            </a:r>
            <a:endParaRPr lang="en-US" sz="1600" dirty="0">
              <a:latin typeface="Roboto" pitchFamily="2" charset="0"/>
              <a:ea typeface="Roboto" pitchFamily="2" charset="0"/>
              <a:cs typeface="Times New Roman" panose="02020603050405020304" pitchFamily="18" charset="0"/>
            </a:endParaRPr>
          </a:p>
        </p:txBody>
      </p:sp>
      <p:pic>
        <p:nvPicPr>
          <p:cNvPr id="5" name="Imagen 4" descr="La iglesia católica pide a la industria una IA más ética • ENTER.CO"/>
          <p:cNvPicPr/>
          <p:nvPr/>
        </p:nvPicPr>
        <p:blipFill>
          <a:blip r:embed="rId3">
            <a:extLst>
              <a:ext uri="{28A0092B-C50C-407E-A947-70E740481C1C}">
                <a14:useLocalDpi xmlns:a14="http://schemas.microsoft.com/office/drawing/2010/main" val="0"/>
              </a:ext>
            </a:extLst>
          </a:blip>
          <a:srcRect/>
          <a:stretch>
            <a:fillRect/>
          </a:stretch>
        </p:blipFill>
        <p:spPr bwMode="auto">
          <a:xfrm>
            <a:off x="7051582" y="967911"/>
            <a:ext cx="3751399" cy="2389243"/>
          </a:xfrm>
          <a:prstGeom prst="rect">
            <a:avLst/>
          </a:prstGeom>
          <a:noFill/>
          <a:ln>
            <a:noFill/>
          </a:ln>
        </p:spPr>
      </p:pic>
      <p:sp>
        <p:nvSpPr>
          <p:cNvPr id="7" name="Rectángulo 6"/>
          <p:cNvSpPr/>
          <p:nvPr/>
        </p:nvSpPr>
        <p:spPr>
          <a:xfrm>
            <a:off x="5775778" y="3829318"/>
            <a:ext cx="6096000" cy="2308324"/>
          </a:xfrm>
          <a:prstGeom prst="rect">
            <a:avLst/>
          </a:prstGeom>
        </p:spPr>
        <p:txBody>
          <a:bodyPr>
            <a:spAutoFit/>
          </a:bodyPr>
          <a:lstStyle/>
          <a:p>
            <a:pPr algn="just"/>
            <a:r>
              <a:rPr lang="es-MX" dirty="0">
                <a:latin typeface="Roboto" pitchFamily="2" charset="0"/>
                <a:ea typeface="Roboto" pitchFamily="2" charset="0"/>
              </a:rPr>
              <a:t>Los avances en IA ya están impulsando el uso del </a:t>
            </a:r>
            <a:r>
              <a:rPr lang="es-MX" dirty="0" err="1">
                <a:latin typeface="Roboto" pitchFamily="2" charset="0"/>
                <a:ea typeface="Roboto" pitchFamily="2" charset="0"/>
              </a:rPr>
              <a:t>big</a:t>
            </a:r>
            <a:r>
              <a:rPr lang="es-MX" dirty="0">
                <a:latin typeface="Roboto" pitchFamily="2" charset="0"/>
                <a:ea typeface="Roboto" pitchFamily="2" charset="0"/>
              </a:rPr>
              <a:t> data debido a su habilidad para procesar ingentes cantidades de datos y proporcionar ventajas comunicacionales, comerciales y empresariales que la han llevado a posicionarse como la tecnología esencial de las próximas décadas. Transporte, educación, sanidad, cultura... ningún sector se resistirá a la inteligencia artificial.</a:t>
            </a:r>
            <a:endParaRPr lang="en-US" dirty="0">
              <a:latin typeface="Roboto" pitchFamily="2" charset="0"/>
              <a:ea typeface="Roboto" pitchFamily="2" charset="0"/>
            </a:endParaRPr>
          </a:p>
        </p:txBody>
      </p:sp>
      <p:pic>
        <p:nvPicPr>
          <p:cNvPr id="8" name="Imagen 7"/>
          <p:cNvPicPr>
            <a:picLocks noChangeAspect="1"/>
          </p:cNvPicPr>
          <p:nvPr/>
        </p:nvPicPr>
        <p:blipFill>
          <a:blip r:embed="rId4"/>
          <a:stretch>
            <a:fillRect/>
          </a:stretch>
        </p:blipFill>
        <p:spPr>
          <a:xfrm>
            <a:off x="793606" y="3974504"/>
            <a:ext cx="4151736" cy="2017951"/>
          </a:xfrm>
          <a:prstGeom prst="rect">
            <a:avLst/>
          </a:prstGeom>
        </p:spPr>
      </p:pic>
    </p:spTree>
    <p:extLst>
      <p:ext uri="{BB962C8B-B14F-4D97-AF65-F5344CB8AC3E}">
        <p14:creationId xmlns:p14="http://schemas.microsoft.com/office/powerpoint/2010/main" val="19522108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aptura de pantalla (48)"/>
          <p:cNvPicPr>
            <a:picLocks noChangeAspect="1" noChangeArrowheads="1"/>
          </p:cNvPicPr>
          <p:nvPr/>
        </p:nvPicPr>
        <p:blipFill>
          <a:blip r:embed="rId2">
            <a:extLst>
              <a:ext uri="{28A0092B-C50C-407E-A947-70E740481C1C}">
                <a14:useLocalDpi xmlns:a14="http://schemas.microsoft.com/office/drawing/2010/main" val="0"/>
              </a:ext>
            </a:extLst>
          </a:blip>
          <a:srcRect l="36568" t="21924" r="12935" b="7307"/>
          <a:stretch>
            <a:fillRect/>
          </a:stretch>
        </p:blipFill>
        <p:spPr bwMode="auto">
          <a:xfrm>
            <a:off x="2303826" y="631779"/>
            <a:ext cx="7258185" cy="594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p:cNvPicPr>
            <a:picLocks noChangeAspect="1"/>
          </p:cNvPicPr>
          <p:nvPr/>
        </p:nvPicPr>
        <p:blipFill>
          <a:blip r:embed="rId3"/>
          <a:stretch>
            <a:fillRect/>
          </a:stretch>
        </p:blipFill>
        <p:spPr>
          <a:xfrm>
            <a:off x="2303825" y="193684"/>
            <a:ext cx="7258185" cy="438095"/>
          </a:xfrm>
          <a:prstGeom prst="rect">
            <a:avLst/>
          </a:prstGeom>
        </p:spPr>
      </p:pic>
    </p:spTree>
    <p:extLst>
      <p:ext uri="{BB962C8B-B14F-4D97-AF65-F5344CB8AC3E}">
        <p14:creationId xmlns:p14="http://schemas.microsoft.com/office/powerpoint/2010/main" val="3107029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rtana se actualiza con una nueva interfaz en Windows 10 | SomosXbox">
            <a:extLst>
              <a:ext uri="{FF2B5EF4-FFF2-40B4-BE49-F238E27FC236}">
                <a16:creationId xmlns:a16="http://schemas.microsoft.com/office/drawing/2014/main" id="{474B310E-04FD-4A1C-A5A1-54221EB8A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00" y="0"/>
            <a:ext cx="1610489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esquinas redondeadas 4"/>
          <p:cNvSpPr/>
          <p:nvPr/>
        </p:nvSpPr>
        <p:spPr>
          <a:xfrm>
            <a:off x="-169453" y="320040"/>
            <a:ext cx="7519850" cy="6537960"/>
          </a:xfrm>
          <a:prstGeom prst="roundRect">
            <a:avLst/>
          </a:prstGeom>
          <a:solidFill>
            <a:schemeClr val="bg1">
              <a:lumMod val="95000"/>
              <a:alpha val="84000"/>
            </a:schemeClr>
          </a:solidFill>
          <a:effectLst>
            <a:softEdge rad="127000"/>
          </a:effectLst>
        </p:spPr>
        <p:txBody>
          <a:bodyPr wrap="square">
            <a:spAutoFit/>
          </a:bodyPr>
          <a:lstStyle/>
          <a:p>
            <a:r>
              <a:rPr lang="es-MX" dirty="0">
                <a:latin typeface="Roboto" pitchFamily="2" charset="0"/>
                <a:ea typeface="Roboto" pitchFamily="2" charset="0"/>
              </a:rPr>
              <a:t>Algunos ejemplos de inteligencia artificial que usamos todos los días en lo que respecta a asistentes personales son los siguientes:</a:t>
            </a:r>
          </a:p>
          <a:p>
            <a:pPr marL="342900" indent="-342900">
              <a:buAutoNum type="arabicPeriod"/>
            </a:pPr>
            <a:r>
              <a:rPr lang="es-MX" dirty="0">
                <a:latin typeface="Roboto" pitchFamily="2" charset="0"/>
                <a:ea typeface="Roboto" pitchFamily="2" charset="0"/>
              </a:rPr>
              <a:t>Cortana: Se trata del asistente de voz integrado al sistema operativo Windows.</a:t>
            </a:r>
          </a:p>
          <a:p>
            <a:pPr marL="342900" indent="-342900">
              <a:buAutoNum type="arabicPeriod"/>
            </a:pPr>
            <a:endParaRPr lang="es-MX" dirty="0">
              <a:latin typeface="Roboto" pitchFamily="2" charset="0"/>
              <a:ea typeface="Roboto" pitchFamily="2" charset="0"/>
            </a:endParaRPr>
          </a:p>
          <a:p>
            <a:r>
              <a:rPr lang="es-MX" dirty="0">
                <a:latin typeface="Roboto" pitchFamily="2" charset="0"/>
                <a:ea typeface="Roboto" pitchFamily="2" charset="0"/>
              </a:rPr>
              <a:t>2. </a:t>
            </a:r>
            <a:r>
              <a:rPr lang="es-MX" dirty="0" err="1">
                <a:latin typeface="Roboto" pitchFamily="2" charset="0"/>
                <a:ea typeface="Roboto" pitchFamily="2" charset="0"/>
              </a:rPr>
              <a:t>Siri</a:t>
            </a:r>
            <a:r>
              <a:rPr lang="es-MX" dirty="0">
                <a:latin typeface="Roboto" pitchFamily="2" charset="0"/>
                <a:ea typeface="Roboto" pitchFamily="2" charset="0"/>
              </a:rPr>
              <a:t>: Es el asistente personal de Apple, que se incluye en sus productos tales como las computadoras Mac, los iPhone y los iPad.</a:t>
            </a:r>
          </a:p>
          <a:p>
            <a:endParaRPr lang="es-MX" dirty="0">
              <a:latin typeface="Roboto" pitchFamily="2" charset="0"/>
              <a:ea typeface="Roboto" pitchFamily="2" charset="0"/>
            </a:endParaRPr>
          </a:p>
          <a:p>
            <a:r>
              <a:rPr lang="es-MX" dirty="0">
                <a:latin typeface="Roboto" pitchFamily="2" charset="0"/>
                <a:ea typeface="Roboto" pitchFamily="2" charset="0"/>
              </a:rPr>
              <a:t>3. Alexa: Es el asistente virtual desarrollado por Amazon, utilizado en los altavoces inteligentes Amazon Echo, y que es capaz de controlar diversos dispositivos inteligentes que sean compatibles con el sistema.</a:t>
            </a:r>
          </a:p>
          <a:p>
            <a:endParaRPr lang="es-MX" dirty="0">
              <a:latin typeface="Roboto" pitchFamily="2" charset="0"/>
              <a:ea typeface="Roboto" pitchFamily="2" charset="0"/>
            </a:endParaRPr>
          </a:p>
          <a:p>
            <a:r>
              <a:rPr lang="es-MX" dirty="0">
                <a:latin typeface="Roboto" pitchFamily="2" charset="0"/>
                <a:ea typeface="Roboto" pitchFamily="2" charset="0"/>
              </a:rPr>
              <a:t>4. Google </a:t>
            </a:r>
            <a:r>
              <a:rPr lang="es-MX" dirty="0" err="1">
                <a:latin typeface="Roboto" pitchFamily="2" charset="0"/>
                <a:ea typeface="Roboto" pitchFamily="2" charset="0"/>
              </a:rPr>
              <a:t>Assistant</a:t>
            </a:r>
            <a:r>
              <a:rPr lang="es-MX" dirty="0">
                <a:latin typeface="Roboto" pitchFamily="2" charset="0"/>
                <a:ea typeface="Roboto" pitchFamily="2" charset="0"/>
              </a:rPr>
              <a:t>: Conocido como Google </a:t>
            </a:r>
            <a:r>
              <a:rPr lang="es-MX" dirty="0" err="1">
                <a:latin typeface="Roboto" pitchFamily="2" charset="0"/>
                <a:ea typeface="Roboto" pitchFamily="2" charset="0"/>
              </a:rPr>
              <a:t>Now</a:t>
            </a:r>
            <a:r>
              <a:rPr lang="es-MX" dirty="0">
                <a:latin typeface="Roboto" pitchFamily="2" charset="0"/>
                <a:ea typeface="Roboto" pitchFamily="2" charset="0"/>
              </a:rPr>
              <a:t>, se trata del asistente personal de Google, el cual solemos utilizar en nuestros dispositivos Android. Es popular debido a su gran eficacia, la cual logra gracias a que recolecta datos de los múltiples servicios de Google, incluyendo Gmail, </a:t>
            </a:r>
            <a:r>
              <a:rPr lang="es-MX" dirty="0" err="1">
                <a:latin typeface="Roboto" pitchFamily="2" charset="0"/>
                <a:ea typeface="Roboto" pitchFamily="2" charset="0"/>
              </a:rPr>
              <a:t>Calendars</a:t>
            </a:r>
            <a:r>
              <a:rPr lang="es-MX" dirty="0">
                <a:latin typeface="Roboto" pitchFamily="2" charset="0"/>
                <a:ea typeface="Roboto" pitchFamily="2" charset="0"/>
              </a:rPr>
              <a:t>, Google </a:t>
            </a:r>
            <a:r>
              <a:rPr lang="es-MX" dirty="0" err="1">
                <a:latin typeface="Roboto" pitchFamily="2" charset="0"/>
                <a:ea typeface="Roboto" pitchFamily="2" charset="0"/>
              </a:rPr>
              <a:t>Maps</a:t>
            </a:r>
            <a:r>
              <a:rPr lang="es-MX" dirty="0">
                <a:latin typeface="Roboto" pitchFamily="2" charset="0"/>
                <a:ea typeface="Roboto" pitchFamily="2" charset="0"/>
              </a:rPr>
              <a:t>, Google </a:t>
            </a:r>
            <a:r>
              <a:rPr lang="es-MX" dirty="0" err="1">
                <a:latin typeface="Roboto" pitchFamily="2" charset="0"/>
                <a:ea typeface="Roboto" pitchFamily="2" charset="0"/>
              </a:rPr>
              <a:t>Search</a:t>
            </a:r>
            <a:r>
              <a:rPr lang="es-MX" dirty="0">
                <a:latin typeface="Roboto" pitchFamily="2" charset="0"/>
                <a:ea typeface="Roboto" pitchFamily="2" charset="0"/>
              </a:rPr>
              <a:t>, YouTube y demás.</a:t>
            </a:r>
          </a:p>
          <a:p>
            <a:endParaRPr lang="es-MX" dirty="0">
              <a:latin typeface="Roboto" pitchFamily="2" charset="0"/>
              <a:ea typeface="Roboto" pitchFamily="2" charset="0"/>
            </a:endParaRPr>
          </a:p>
        </p:txBody>
      </p:sp>
      <p:pic>
        <p:nvPicPr>
          <p:cNvPr id="6" name="Imagen 5"/>
          <p:cNvPicPr>
            <a:picLocks noChangeAspect="1"/>
          </p:cNvPicPr>
          <p:nvPr/>
        </p:nvPicPr>
        <p:blipFill rotWithShape="1">
          <a:blip r:embed="rId3"/>
          <a:srcRect t="26701" r="18345" b="19179"/>
          <a:stretch/>
        </p:blipFill>
        <p:spPr>
          <a:xfrm>
            <a:off x="7667897" y="2837090"/>
            <a:ext cx="3953690" cy="1959428"/>
          </a:xfrm>
          <a:prstGeom prst="rect">
            <a:avLst/>
          </a:prstGeom>
        </p:spPr>
      </p:pic>
    </p:spTree>
    <p:extLst>
      <p:ext uri="{BB962C8B-B14F-4D97-AF65-F5344CB8AC3E}">
        <p14:creationId xmlns:p14="http://schemas.microsoft.com/office/powerpoint/2010/main" val="997168066"/>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 coronavirus puede acelerar la revolución robótica en LATAM y el ...">
            <a:extLst>
              <a:ext uri="{FF2B5EF4-FFF2-40B4-BE49-F238E27FC236}">
                <a16:creationId xmlns:a16="http://schemas.microsoft.com/office/drawing/2014/main" id="{3D5A628D-4F82-4891-BE45-AD3DCB9A9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diagonales cortadas 3"/>
          <p:cNvSpPr/>
          <p:nvPr/>
        </p:nvSpPr>
        <p:spPr>
          <a:xfrm>
            <a:off x="461555" y="952479"/>
            <a:ext cx="8839200" cy="4738271"/>
          </a:xfrm>
          <a:prstGeom prst="snip2DiagRect">
            <a:avLst/>
          </a:prstGeom>
          <a:solidFill>
            <a:schemeClr val="bg1">
              <a:lumMod val="95000"/>
              <a:alpha val="79000"/>
            </a:schemeClr>
          </a:solidFill>
        </p:spPr>
        <p:txBody>
          <a:bodyPr wrap="square">
            <a:spAutoFit/>
          </a:bodyPr>
          <a:lstStyle/>
          <a:p>
            <a:r>
              <a:rPr lang="es-MX" dirty="0">
                <a:latin typeface="Roboto" pitchFamily="2" charset="0"/>
                <a:ea typeface="Roboto" pitchFamily="2" charset="0"/>
              </a:rPr>
              <a:t>Las tecnologías ya están cambiando el mundo y las cifras son la mejor muestra de ello:  se estima que el mercado de la IA pueda llegar a representar 127.000 millones de dólares en 2025, cifra muy superior a los 2.000 millones de 2015. Estados Unidos y China se situarán a la cabeza en inversiones.</a:t>
            </a:r>
          </a:p>
          <a:p>
            <a:endParaRPr lang="es-MX" dirty="0">
              <a:latin typeface="Roboto" pitchFamily="2" charset="0"/>
              <a:ea typeface="Roboto" pitchFamily="2" charset="0"/>
            </a:endParaRPr>
          </a:p>
          <a:p>
            <a:r>
              <a:rPr lang="es-MX" dirty="0">
                <a:latin typeface="Roboto" pitchFamily="2" charset="0"/>
                <a:ea typeface="Roboto" pitchFamily="2" charset="0"/>
              </a:rPr>
              <a:t>Y aunque haya voces como la del filósofo sueco de la Universidad de Oxford, Nick </a:t>
            </a:r>
            <a:r>
              <a:rPr lang="es-MX" dirty="0" err="1">
                <a:latin typeface="Roboto" pitchFamily="2" charset="0"/>
                <a:ea typeface="Roboto" pitchFamily="2" charset="0"/>
              </a:rPr>
              <a:t>Bostrom</a:t>
            </a:r>
            <a:r>
              <a:rPr lang="es-MX" dirty="0">
                <a:latin typeface="Roboto" pitchFamily="2" charset="0"/>
                <a:ea typeface="Roboto" pitchFamily="2" charset="0"/>
              </a:rPr>
              <a:t>, que anticipa que "existe un 90% de posibilidades de que entre 2075 y 2090 haya máquinas tan inteligentes como los humanos", o la de Stephen Hawking, que aventura que las máquinas superarán completamente a los humanos en menos de 100 años, lo cierto es que lejos de convertirnos en obsoletos, la IA nos hará más eficientes y nos permitirá ejecutar acciones que nunca hubiéramos podido realizar debido a su complejidad. ¿Imagínense explorar partes del universo totalmente hostiles para el ser humano? Gracias a ella, un día será posible.</a:t>
            </a:r>
          </a:p>
        </p:txBody>
      </p:sp>
    </p:spTree>
    <p:extLst>
      <p:ext uri="{BB962C8B-B14F-4D97-AF65-F5344CB8AC3E}">
        <p14:creationId xmlns:p14="http://schemas.microsoft.com/office/powerpoint/2010/main" val="25411851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00211" y="0"/>
            <a:ext cx="8791575" cy="1485900"/>
          </a:xfrm>
        </p:spPr>
        <p:txBody>
          <a:bodyPr/>
          <a:lstStyle/>
          <a:p>
            <a:pPr algn="ctr"/>
            <a:r>
              <a:rPr lang="es-PA" dirty="0"/>
              <a:t>La visión por computadora</a:t>
            </a:r>
          </a:p>
        </p:txBody>
      </p:sp>
      <p:pic>
        <p:nvPicPr>
          <p:cNvPr id="4" name="Imagen 3" descr="Visión por computador: qué es y cuáles son sus usos más comunes"/>
          <p:cNvPicPr/>
          <p:nvPr/>
        </p:nvPicPr>
        <p:blipFill>
          <a:blip r:embed="rId2">
            <a:extLst>
              <a:ext uri="{28A0092B-C50C-407E-A947-70E740481C1C}">
                <a14:useLocalDpi xmlns:a14="http://schemas.microsoft.com/office/drawing/2010/main" val="0"/>
              </a:ext>
            </a:extLst>
          </a:blip>
          <a:srcRect/>
          <a:stretch>
            <a:fillRect/>
          </a:stretch>
        </p:blipFill>
        <p:spPr bwMode="auto">
          <a:xfrm>
            <a:off x="2011680" y="1485900"/>
            <a:ext cx="8275320" cy="4343400"/>
          </a:xfrm>
          <a:prstGeom prst="rect">
            <a:avLst/>
          </a:prstGeom>
          <a:noFill/>
          <a:ln>
            <a:noFill/>
          </a:ln>
          <a:effectLst>
            <a:innerShdw blurRad="876300">
              <a:prstClr val="black"/>
            </a:innerShdw>
          </a:effectLst>
        </p:spPr>
      </p:pic>
    </p:spTree>
    <p:extLst>
      <p:ext uri="{BB962C8B-B14F-4D97-AF65-F5344CB8AC3E}">
        <p14:creationId xmlns:p14="http://schemas.microsoft.com/office/powerpoint/2010/main" val="421232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A" b="1" u="sng" dirty="0"/>
              <a:t>¿Qué es la visión por computadora?</a:t>
            </a:r>
            <a:br>
              <a:rPr lang="es-PA" dirty="0"/>
            </a:br>
            <a:endParaRPr lang="es-PA" dirty="0"/>
          </a:p>
        </p:txBody>
      </p:sp>
      <p:sp>
        <p:nvSpPr>
          <p:cNvPr id="3" name="Marcador de contenido 2"/>
          <p:cNvSpPr>
            <a:spLocks noGrp="1"/>
          </p:cNvSpPr>
          <p:nvPr>
            <p:ph idx="1"/>
          </p:nvPr>
        </p:nvSpPr>
        <p:spPr>
          <a:xfrm>
            <a:off x="1141412" y="4480560"/>
            <a:ext cx="9905999" cy="1859280"/>
          </a:xfrm>
        </p:spPr>
        <p:txBody>
          <a:bodyPr/>
          <a:lstStyle/>
          <a:p>
            <a:r>
              <a:rPr lang="es-PA" dirty="0"/>
              <a:t>La visión por computador o también conocida como visión artificial es el conjunto de herramientas y métodos que permiten a un ordenador obtener, procesar y analizar imágenes del mundo real con la finalidad de que puedan ser tratadas por el mismo. </a:t>
            </a:r>
          </a:p>
        </p:txBody>
      </p:sp>
      <p:pic>
        <p:nvPicPr>
          <p:cNvPr id="1026" name="Picture 2" descr="7 increíbles ejemplos de visión por computadora - Bootcamp A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161" y="1531620"/>
            <a:ext cx="8572500"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504871"/>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1726</Words>
  <Application>Microsoft Office PowerPoint</Application>
  <PresentationFormat>Panorámica</PresentationFormat>
  <Paragraphs>191</Paragraphs>
  <Slides>36</Slides>
  <Notes>2</Notes>
  <HiddenSlides>0</HiddenSlides>
  <MMClips>0</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36</vt:i4>
      </vt:variant>
    </vt:vector>
  </HeadingPairs>
  <TitlesOfParts>
    <vt:vector size="49" baseType="lpstr">
      <vt:lpstr>Lexend Deca</vt:lpstr>
      <vt:lpstr>Muli Regular</vt:lpstr>
      <vt:lpstr>Arial</vt:lpstr>
      <vt:lpstr>Arial Narrow</vt:lpstr>
      <vt:lpstr>Bebas Neue</vt:lpstr>
      <vt:lpstr>Calibri</vt:lpstr>
      <vt:lpstr>Calibri Light</vt:lpstr>
      <vt:lpstr>Roboto</vt:lpstr>
      <vt:lpstr>Tw Cen MT</vt:lpstr>
      <vt:lpstr>Tema de Office</vt:lpstr>
      <vt:lpstr>1_Tema de Office</vt:lpstr>
      <vt:lpstr>Aliena template</vt:lpstr>
      <vt:lpstr>Circuito</vt:lpstr>
      <vt:lpstr>Inteligencia artificial, machine learning y robótica</vt:lpstr>
      <vt:lpstr>Inteligencia artificial (IA) </vt:lpstr>
      <vt:lpstr>Presentación de PowerPoint</vt:lpstr>
      <vt:lpstr>Presentación de PowerPoint</vt:lpstr>
      <vt:lpstr>Presentación de PowerPoint</vt:lpstr>
      <vt:lpstr>Presentación de PowerPoint</vt:lpstr>
      <vt:lpstr>Presentación de PowerPoint</vt:lpstr>
      <vt:lpstr>La visión por computadora</vt:lpstr>
      <vt:lpstr>¿Qué es la visión por computadora? </vt:lpstr>
      <vt:lpstr>El aprendizaje automático </vt:lpstr>
      <vt:lpstr>¿En dónde se aplica la visión por computadora? </vt:lpstr>
      <vt:lpstr>Ejemplos</vt:lpstr>
      <vt:lpstr>Relación de la robótica y la inteligencia artificial</vt:lpstr>
      <vt:lpstr>Presentación de PowerPoint</vt:lpstr>
      <vt:lpstr>Usos de aplicar la robótica Junto a la Inteligencia artificial </vt:lpstr>
      <vt:lpstr>Ventajas</vt:lpstr>
      <vt:lpstr>Desventajas</vt:lpstr>
      <vt:lpstr>¿Cómo funciona la inteligencia artificial?</vt:lpstr>
      <vt:lpstr>Algoritmos</vt:lpstr>
      <vt:lpstr>Desafíos de la inteligencia artificial</vt:lpstr>
      <vt:lpstr>¿CÓMO CAMBIARÁ AL MUNDO LA INTELIGENCIA ARTIFICIAL?</vt:lpstr>
      <vt:lpstr>Presentación de PowerPoint</vt:lpstr>
      <vt:lpstr>¿QUÉ DESAFÍOS LE DEPARA A LA HUMANIDAD?</vt:lpstr>
      <vt:lpstr>Presentación de PowerPoint</vt:lpstr>
      <vt:lpstr>SINGULARIDAD TECNOLÓGICA</vt:lpstr>
      <vt:lpstr>SINGULARIDAD TECNOLÓGICA</vt:lpstr>
      <vt:lpstr>SINGULARIDAD TECNOLÓGICA</vt:lpstr>
      <vt:lpstr>SINGULARIDAD TECNOLÓGICA</vt:lpstr>
      <vt:lpstr>SINGULARIDAD TECNOLÓGICA</vt:lpstr>
      <vt:lpstr>SINGULARIDAD TECNOLÓGICA</vt:lpstr>
      <vt:lpstr>SINGULARIDAD TECNOLÓGICA</vt:lpstr>
      <vt:lpstr>SINGULARIDAD TECNOLÓGICA</vt:lpstr>
      <vt:lpstr>SINGULARIDAD TECNOLÓGICA</vt:lpstr>
      <vt:lpstr>Como empezar en el mundo de la inteligencia artificial?</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 machine learning y robótica</dc:title>
  <dc:creator>Robert Lu Zhen</dc:creator>
  <cp:lastModifiedBy>Robert Lu Zhen</cp:lastModifiedBy>
  <cp:revision>46</cp:revision>
  <dcterms:created xsi:type="dcterms:W3CDTF">2020-06-25T03:08:29Z</dcterms:created>
  <dcterms:modified xsi:type="dcterms:W3CDTF">2020-06-26T13:50:05Z</dcterms:modified>
</cp:coreProperties>
</file>